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4.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9" r:id="rId3"/>
    <p:sldId id="258" r:id="rId4"/>
    <p:sldId id="264" r:id="rId5"/>
    <p:sldId id="272" r:id="rId6"/>
    <p:sldId id="261" r:id="rId7"/>
    <p:sldId id="273" r:id="rId8"/>
    <p:sldId id="275" r:id="rId9"/>
    <p:sldId id="276" r:id="rId10"/>
    <p:sldId id="277" r:id="rId11"/>
    <p:sldId id="278" r:id="rId12"/>
    <p:sldId id="279" r:id="rId13"/>
    <p:sldId id="280" r:id="rId14"/>
    <p:sldId id="281" r:id="rId15"/>
    <p:sldId id="283" r:id="rId16"/>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918A"/>
    <a:srgbClr val="99B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10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0" name="Shape 120"/>
          <p:cNvSpPr>
            <a:spLocks noGrp="1" noRot="1" noChangeAspect="1"/>
          </p:cNvSpPr>
          <p:nvPr>
            <p:ph type="sldImg"/>
          </p:nvPr>
        </p:nvSpPr>
        <p:spPr>
          <a:xfrm>
            <a:off x="1143000" y="685800"/>
            <a:ext cx="4572000" cy="3429000"/>
          </a:xfrm>
          <a:prstGeom prst="rect">
            <a:avLst/>
          </a:prstGeom>
        </p:spPr>
        <p:txBody>
          <a:bodyPr/>
          <a:lstStyle/>
          <a:p>
            <a:endParaRPr/>
          </a:p>
        </p:txBody>
      </p:sp>
      <p:sp>
        <p:nvSpPr>
          <p:cNvPr id="121" name="Shape 12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el en ondertitel">
    <p:bg>
      <p:bgPr>
        <a:solidFill>
          <a:srgbClr val="FFFFFF"/>
        </a:solidFill>
        <a:effectLst/>
      </p:bgPr>
    </p:bg>
    <p:spTree>
      <p:nvGrpSpPr>
        <p:cNvPr id="1" name=""/>
        <p:cNvGrpSpPr/>
        <p:nvPr/>
      </p:nvGrpSpPr>
      <p:grpSpPr>
        <a:xfrm>
          <a:off x="0" y="0"/>
          <a:ext cx="0" cy="0"/>
          <a:chOff x="0" y="0"/>
          <a:chExt cx="0" cy="0"/>
        </a:xfrm>
      </p:grpSpPr>
      <p:sp>
        <p:nvSpPr>
          <p:cNvPr id="14" name="Titeltekst"/>
          <p:cNvSpPr txBox="1">
            <a:spLocks noGrp="1"/>
          </p:cNvSpPr>
          <p:nvPr>
            <p:ph type="title"/>
          </p:nvPr>
        </p:nvSpPr>
        <p:spPr>
          <a:xfrm>
            <a:off x="1778000" y="2298700"/>
            <a:ext cx="20828000" cy="4648200"/>
          </a:xfrm>
          <a:prstGeom prst="rect">
            <a:avLst/>
          </a:prstGeom>
        </p:spPr>
        <p:txBody>
          <a:bodyPr anchor="b"/>
          <a:lstStyle>
            <a:lvl1pPr algn="ctr">
              <a:defRPr sz="11200" b="0">
                <a:solidFill>
                  <a:srgbClr val="000000"/>
                </a:solidFill>
                <a:latin typeface="+mn-lt"/>
                <a:ea typeface="+mn-ea"/>
                <a:cs typeface="+mn-cs"/>
                <a:sym typeface="Helvetica Neue Medium"/>
              </a:defRPr>
            </a:lvl1pPr>
          </a:lstStyle>
          <a:p>
            <a:r>
              <a:t>Titeltekst</a:t>
            </a:r>
          </a:p>
        </p:txBody>
      </p:sp>
      <p:sp>
        <p:nvSpPr>
          <p:cNvPr id="15" name="Hoofdtekst - niveau één…"/>
          <p:cNvSpPr txBox="1">
            <a:spLocks noGrp="1"/>
          </p:cNvSpPr>
          <p:nvPr>
            <p:ph type="body" sz="quarter" idx="1"/>
          </p:nvPr>
        </p:nvSpPr>
        <p:spPr>
          <a:xfrm>
            <a:off x="1778000" y="7073900"/>
            <a:ext cx="20828000" cy="1587500"/>
          </a:xfrm>
          <a:prstGeom prst="rect">
            <a:avLst/>
          </a:prstGeom>
        </p:spPr>
        <p:txBody>
          <a:bodyPr anchor="t"/>
          <a:lstStyle>
            <a:lvl1pPr marL="0" indent="0" algn="ctr">
              <a:spcBef>
                <a:spcPts val="0"/>
              </a:spcBef>
              <a:buSzTx/>
              <a:buNone/>
              <a:defRPr sz="5400">
                <a:solidFill>
                  <a:srgbClr val="000000"/>
                </a:solidFill>
                <a:latin typeface="Helvetica Neue"/>
                <a:ea typeface="Helvetica Neue"/>
                <a:cs typeface="Helvetica Neue"/>
                <a:sym typeface="Helvetica Neue"/>
              </a:defRPr>
            </a:lvl1pPr>
            <a:lvl2pPr marL="0" indent="0" algn="ctr">
              <a:spcBef>
                <a:spcPts val="0"/>
              </a:spcBef>
              <a:buSzTx/>
              <a:buNone/>
              <a:defRPr sz="5400">
                <a:solidFill>
                  <a:srgbClr val="000000"/>
                </a:solidFill>
                <a:latin typeface="Helvetica Neue"/>
                <a:ea typeface="Helvetica Neue"/>
                <a:cs typeface="Helvetica Neue"/>
                <a:sym typeface="Helvetica Neue"/>
              </a:defRPr>
            </a:lvl2pPr>
            <a:lvl3pPr marL="0" indent="0" algn="ctr">
              <a:spcBef>
                <a:spcPts val="0"/>
              </a:spcBef>
              <a:buSzTx/>
              <a:buNone/>
              <a:defRPr sz="5400">
                <a:solidFill>
                  <a:srgbClr val="000000"/>
                </a:solidFill>
                <a:latin typeface="Helvetica Neue"/>
                <a:ea typeface="Helvetica Neue"/>
                <a:cs typeface="Helvetica Neue"/>
                <a:sym typeface="Helvetica Neue"/>
              </a:defRPr>
            </a:lvl3pPr>
            <a:lvl4pPr marL="0" indent="0" algn="ctr">
              <a:spcBef>
                <a:spcPts val="0"/>
              </a:spcBef>
              <a:buSzTx/>
              <a:buNone/>
              <a:defRPr sz="5400">
                <a:solidFill>
                  <a:srgbClr val="000000"/>
                </a:solidFill>
                <a:latin typeface="Helvetica Neue"/>
                <a:ea typeface="Helvetica Neue"/>
                <a:cs typeface="Helvetica Neue"/>
                <a:sym typeface="Helvetica Neue"/>
              </a:defRPr>
            </a:lvl4pPr>
            <a:lvl5pPr marL="0" indent="0" algn="ctr">
              <a:spcBef>
                <a:spcPts val="0"/>
              </a:spcBef>
              <a:buSzTx/>
              <a:buNone/>
              <a:defRPr sz="5400">
                <a:solidFill>
                  <a:srgbClr val="000000"/>
                </a:solidFill>
                <a:latin typeface="Helvetica Neue"/>
                <a:ea typeface="Helvetica Neue"/>
                <a:cs typeface="Helvetica Neue"/>
                <a:sym typeface="Helvetica Neue"/>
              </a:defRPr>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16"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Foto">
    <p:bg>
      <p:bgPr>
        <a:solidFill>
          <a:srgbClr val="FFFFFF"/>
        </a:solidFill>
        <a:effectLst/>
      </p:bgPr>
    </p:bg>
    <p:spTree>
      <p:nvGrpSpPr>
        <p:cNvPr id="1" name=""/>
        <p:cNvGrpSpPr/>
        <p:nvPr/>
      </p:nvGrpSpPr>
      <p:grpSpPr>
        <a:xfrm>
          <a:off x="0" y="0"/>
          <a:ext cx="0" cy="0"/>
          <a:chOff x="0" y="0"/>
          <a:chExt cx="0" cy="0"/>
        </a:xfrm>
      </p:grpSpPr>
      <p:sp>
        <p:nvSpPr>
          <p:cNvPr id="106" name="Afbeelding"/>
          <p:cNvSpPr>
            <a:spLocks noGrp="1"/>
          </p:cNvSpPr>
          <p:nvPr>
            <p:ph type="pic" idx="13"/>
          </p:nvPr>
        </p:nvSpPr>
        <p:spPr>
          <a:xfrm>
            <a:off x="0" y="0"/>
            <a:ext cx="24384000" cy="13716000"/>
          </a:xfrm>
          <a:prstGeom prst="rect">
            <a:avLst/>
          </a:prstGeom>
        </p:spPr>
        <p:txBody>
          <a:bodyPr lIns="91439" tIns="45719" rIns="91439" bIns="45719" anchor="t">
            <a:noAutofit/>
          </a:bodyPr>
          <a:lstStyle/>
          <a:p>
            <a:endParaRPr/>
          </a:p>
        </p:txBody>
      </p:sp>
      <p:sp>
        <p:nvSpPr>
          <p:cNvPr id="107"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Leeg">
    <p:bg>
      <p:bgPr>
        <a:solidFill>
          <a:srgbClr val="FFFFFF"/>
        </a:solidFill>
        <a:effectLst/>
      </p:bgPr>
    </p:bg>
    <p:spTree>
      <p:nvGrpSpPr>
        <p:cNvPr id="1" name=""/>
        <p:cNvGrpSpPr/>
        <p:nvPr/>
      </p:nvGrpSpPr>
      <p:grpSpPr>
        <a:xfrm>
          <a:off x="0" y="0"/>
          <a:ext cx="0" cy="0"/>
          <a:chOff x="0" y="0"/>
          <a:chExt cx="0" cy="0"/>
        </a:xfrm>
      </p:grpSpPr>
      <p:sp>
        <p:nvSpPr>
          <p:cNvPr id="114"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Foto - horizontaal">
    <p:bg>
      <p:bgPr>
        <a:solidFill>
          <a:srgbClr val="FFFFFF"/>
        </a:solidFill>
        <a:effectLst/>
      </p:bgPr>
    </p:bg>
    <p:spTree>
      <p:nvGrpSpPr>
        <p:cNvPr id="1" name=""/>
        <p:cNvGrpSpPr/>
        <p:nvPr/>
      </p:nvGrpSpPr>
      <p:grpSpPr>
        <a:xfrm>
          <a:off x="0" y="0"/>
          <a:ext cx="0" cy="0"/>
          <a:chOff x="0" y="0"/>
          <a:chExt cx="0" cy="0"/>
        </a:xfrm>
      </p:grpSpPr>
      <p:sp>
        <p:nvSpPr>
          <p:cNvPr id="23" name="Afbeelding"/>
          <p:cNvSpPr>
            <a:spLocks noGrp="1"/>
          </p:cNvSpPr>
          <p:nvPr>
            <p:ph type="pic" idx="13"/>
          </p:nvPr>
        </p:nvSpPr>
        <p:spPr>
          <a:xfrm>
            <a:off x="3125968" y="673100"/>
            <a:ext cx="18135601" cy="8737600"/>
          </a:xfrm>
          <a:prstGeom prst="rect">
            <a:avLst/>
          </a:prstGeom>
        </p:spPr>
        <p:txBody>
          <a:bodyPr lIns="91439" tIns="45719" rIns="91439" bIns="45719" anchor="t">
            <a:noAutofit/>
          </a:bodyPr>
          <a:lstStyle/>
          <a:p>
            <a:endParaRPr/>
          </a:p>
        </p:txBody>
      </p:sp>
      <p:sp>
        <p:nvSpPr>
          <p:cNvPr id="24" name="Titeltekst"/>
          <p:cNvSpPr txBox="1">
            <a:spLocks noGrp="1"/>
          </p:cNvSpPr>
          <p:nvPr>
            <p:ph type="title"/>
          </p:nvPr>
        </p:nvSpPr>
        <p:spPr>
          <a:xfrm>
            <a:off x="635000" y="9512300"/>
            <a:ext cx="23114000" cy="2006600"/>
          </a:xfrm>
          <a:prstGeom prst="rect">
            <a:avLst/>
          </a:prstGeom>
        </p:spPr>
        <p:txBody>
          <a:bodyPr anchor="b"/>
          <a:lstStyle>
            <a:lvl1pPr algn="ctr">
              <a:defRPr sz="11200" b="0">
                <a:solidFill>
                  <a:srgbClr val="000000"/>
                </a:solidFill>
                <a:latin typeface="+mn-lt"/>
                <a:ea typeface="+mn-ea"/>
                <a:cs typeface="+mn-cs"/>
                <a:sym typeface="Helvetica Neue Medium"/>
              </a:defRPr>
            </a:lvl1pPr>
          </a:lstStyle>
          <a:p>
            <a:r>
              <a:t>Titeltekst</a:t>
            </a:r>
          </a:p>
        </p:txBody>
      </p:sp>
      <p:sp>
        <p:nvSpPr>
          <p:cNvPr id="25" name="Hoofdtekst - niveau één…"/>
          <p:cNvSpPr txBox="1">
            <a:spLocks noGrp="1"/>
          </p:cNvSpPr>
          <p:nvPr>
            <p:ph type="body" sz="quarter" idx="1"/>
          </p:nvPr>
        </p:nvSpPr>
        <p:spPr>
          <a:xfrm>
            <a:off x="635000" y="11442700"/>
            <a:ext cx="23114000" cy="1587500"/>
          </a:xfrm>
          <a:prstGeom prst="rect">
            <a:avLst/>
          </a:prstGeom>
        </p:spPr>
        <p:txBody>
          <a:bodyPr anchor="t"/>
          <a:lstStyle>
            <a:lvl1pPr marL="0" indent="0" algn="ctr">
              <a:spcBef>
                <a:spcPts val="0"/>
              </a:spcBef>
              <a:buSzTx/>
              <a:buNone/>
              <a:defRPr sz="5400">
                <a:solidFill>
                  <a:srgbClr val="000000"/>
                </a:solidFill>
                <a:latin typeface="Helvetica Neue"/>
                <a:ea typeface="Helvetica Neue"/>
                <a:cs typeface="Helvetica Neue"/>
                <a:sym typeface="Helvetica Neue"/>
              </a:defRPr>
            </a:lvl1pPr>
            <a:lvl2pPr marL="0" indent="0" algn="ctr">
              <a:spcBef>
                <a:spcPts val="0"/>
              </a:spcBef>
              <a:buSzTx/>
              <a:buNone/>
              <a:defRPr sz="5400">
                <a:solidFill>
                  <a:srgbClr val="000000"/>
                </a:solidFill>
                <a:latin typeface="Helvetica Neue"/>
                <a:ea typeface="Helvetica Neue"/>
                <a:cs typeface="Helvetica Neue"/>
                <a:sym typeface="Helvetica Neue"/>
              </a:defRPr>
            </a:lvl2pPr>
            <a:lvl3pPr marL="0" indent="0" algn="ctr">
              <a:spcBef>
                <a:spcPts val="0"/>
              </a:spcBef>
              <a:buSzTx/>
              <a:buNone/>
              <a:defRPr sz="5400">
                <a:solidFill>
                  <a:srgbClr val="000000"/>
                </a:solidFill>
                <a:latin typeface="Helvetica Neue"/>
                <a:ea typeface="Helvetica Neue"/>
                <a:cs typeface="Helvetica Neue"/>
                <a:sym typeface="Helvetica Neue"/>
              </a:defRPr>
            </a:lvl3pPr>
            <a:lvl4pPr marL="0" indent="0" algn="ctr">
              <a:spcBef>
                <a:spcPts val="0"/>
              </a:spcBef>
              <a:buSzTx/>
              <a:buNone/>
              <a:defRPr sz="5400">
                <a:solidFill>
                  <a:srgbClr val="000000"/>
                </a:solidFill>
                <a:latin typeface="Helvetica Neue"/>
                <a:ea typeface="Helvetica Neue"/>
                <a:cs typeface="Helvetica Neue"/>
                <a:sym typeface="Helvetica Neue"/>
              </a:defRPr>
            </a:lvl4pPr>
            <a:lvl5pPr marL="0" indent="0" algn="ctr">
              <a:spcBef>
                <a:spcPts val="0"/>
              </a:spcBef>
              <a:buSzTx/>
              <a:buNone/>
              <a:defRPr sz="5400">
                <a:solidFill>
                  <a:srgbClr val="000000"/>
                </a:solidFill>
                <a:latin typeface="Helvetica Neue"/>
                <a:ea typeface="Helvetica Neue"/>
                <a:cs typeface="Helvetica Neue"/>
                <a:sym typeface="Helvetica Neue"/>
              </a:defRPr>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26"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el - midden">
    <p:bg>
      <p:bgPr>
        <a:solidFill>
          <a:srgbClr val="FFFFFF"/>
        </a:solidFill>
        <a:effectLst/>
      </p:bgPr>
    </p:bg>
    <p:spTree>
      <p:nvGrpSpPr>
        <p:cNvPr id="1" name=""/>
        <p:cNvGrpSpPr/>
        <p:nvPr/>
      </p:nvGrpSpPr>
      <p:grpSpPr>
        <a:xfrm>
          <a:off x="0" y="0"/>
          <a:ext cx="0" cy="0"/>
          <a:chOff x="0" y="0"/>
          <a:chExt cx="0" cy="0"/>
        </a:xfrm>
      </p:grpSpPr>
      <p:sp>
        <p:nvSpPr>
          <p:cNvPr id="33" name="Titeltekst"/>
          <p:cNvSpPr txBox="1">
            <a:spLocks noGrp="1"/>
          </p:cNvSpPr>
          <p:nvPr>
            <p:ph type="title"/>
          </p:nvPr>
        </p:nvSpPr>
        <p:spPr>
          <a:xfrm>
            <a:off x="1778000" y="4533900"/>
            <a:ext cx="20828000" cy="4648200"/>
          </a:xfrm>
          <a:prstGeom prst="rect">
            <a:avLst/>
          </a:prstGeom>
        </p:spPr>
        <p:txBody>
          <a:bodyPr/>
          <a:lstStyle>
            <a:lvl1pPr algn="ctr">
              <a:defRPr sz="11200" b="0">
                <a:solidFill>
                  <a:srgbClr val="000000"/>
                </a:solidFill>
                <a:latin typeface="+mn-lt"/>
                <a:ea typeface="+mn-ea"/>
                <a:cs typeface="+mn-cs"/>
                <a:sym typeface="Helvetica Neue Medium"/>
              </a:defRPr>
            </a:lvl1pPr>
          </a:lstStyle>
          <a:p>
            <a:r>
              <a:t>Titeltekst</a:t>
            </a:r>
          </a:p>
        </p:txBody>
      </p:sp>
      <p:sp>
        <p:nvSpPr>
          <p:cNvPr id="34"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Foto - verticaal">
    <p:bg>
      <p:bgPr>
        <a:solidFill>
          <a:srgbClr val="FFFFFF"/>
        </a:solidFill>
        <a:effectLst/>
      </p:bgPr>
    </p:bg>
    <p:spTree>
      <p:nvGrpSpPr>
        <p:cNvPr id="1" name=""/>
        <p:cNvGrpSpPr/>
        <p:nvPr/>
      </p:nvGrpSpPr>
      <p:grpSpPr>
        <a:xfrm>
          <a:off x="0" y="0"/>
          <a:ext cx="0" cy="0"/>
          <a:chOff x="0" y="0"/>
          <a:chExt cx="0" cy="0"/>
        </a:xfrm>
      </p:grpSpPr>
      <p:sp>
        <p:nvSpPr>
          <p:cNvPr id="41" name="Afbeelding"/>
          <p:cNvSpPr>
            <a:spLocks noGrp="1"/>
          </p:cNvSpPr>
          <p:nvPr>
            <p:ph type="pic" sz="half" idx="13"/>
          </p:nvPr>
        </p:nvSpPr>
        <p:spPr>
          <a:xfrm>
            <a:off x="13165980" y="952500"/>
            <a:ext cx="9525001" cy="11468100"/>
          </a:xfrm>
          <a:prstGeom prst="rect">
            <a:avLst/>
          </a:prstGeom>
        </p:spPr>
        <p:txBody>
          <a:bodyPr lIns="91439" tIns="45719" rIns="91439" bIns="45719" anchor="t">
            <a:noAutofit/>
          </a:bodyPr>
          <a:lstStyle/>
          <a:p>
            <a:endParaRPr/>
          </a:p>
        </p:txBody>
      </p:sp>
      <p:sp>
        <p:nvSpPr>
          <p:cNvPr id="42" name="Titeltekst"/>
          <p:cNvSpPr txBox="1">
            <a:spLocks noGrp="1"/>
          </p:cNvSpPr>
          <p:nvPr>
            <p:ph type="title"/>
          </p:nvPr>
        </p:nvSpPr>
        <p:spPr>
          <a:xfrm>
            <a:off x="1651000" y="952500"/>
            <a:ext cx="10223500" cy="5549900"/>
          </a:xfrm>
          <a:prstGeom prst="rect">
            <a:avLst/>
          </a:prstGeom>
        </p:spPr>
        <p:txBody>
          <a:bodyPr anchor="b"/>
          <a:lstStyle>
            <a:lvl1pPr algn="ctr">
              <a:defRPr sz="8400" b="0">
                <a:solidFill>
                  <a:srgbClr val="000000"/>
                </a:solidFill>
                <a:latin typeface="+mn-lt"/>
                <a:ea typeface="+mn-ea"/>
                <a:cs typeface="+mn-cs"/>
                <a:sym typeface="Helvetica Neue Medium"/>
              </a:defRPr>
            </a:lvl1pPr>
          </a:lstStyle>
          <a:p>
            <a:r>
              <a:t>Titeltekst</a:t>
            </a:r>
          </a:p>
        </p:txBody>
      </p:sp>
      <p:sp>
        <p:nvSpPr>
          <p:cNvPr id="43" name="Hoofdtekst - niveau één…"/>
          <p:cNvSpPr txBox="1">
            <a:spLocks noGrp="1"/>
          </p:cNvSpPr>
          <p:nvPr>
            <p:ph type="body" sz="quarter" idx="1"/>
          </p:nvPr>
        </p:nvSpPr>
        <p:spPr>
          <a:xfrm>
            <a:off x="1651000" y="6527800"/>
            <a:ext cx="10223500" cy="5727700"/>
          </a:xfrm>
          <a:prstGeom prst="rect">
            <a:avLst/>
          </a:prstGeom>
        </p:spPr>
        <p:txBody>
          <a:bodyPr anchor="t"/>
          <a:lstStyle>
            <a:lvl1pPr marL="0" indent="0" algn="ctr">
              <a:spcBef>
                <a:spcPts val="0"/>
              </a:spcBef>
              <a:buSzTx/>
              <a:buNone/>
              <a:defRPr sz="5400">
                <a:solidFill>
                  <a:srgbClr val="000000"/>
                </a:solidFill>
                <a:latin typeface="Helvetica Neue"/>
                <a:ea typeface="Helvetica Neue"/>
                <a:cs typeface="Helvetica Neue"/>
                <a:sym typeface="Helvetica Neue"/>
              </a:defRPr>
            </a:lvl1pPr>
            <a:lvl2pPr marL="0" indent="0" algn="ctr">
              <a:spcBef>
                <a:spcPts val="0"/>
              </a:spcBef>
              <a:buSzTx/>
              <a:buNone/>
              <a:defRPr sz="5400">
                <a:solidFill>
                  <a:srgbClr val="000000"/>
                </a:solidFill>
                <a:latin typeface="Helvetica Neue"/>
                <a:ea typeface="Helvetica Neue"/>
                <a:cs typeface="Helvetica Neue"/>
                <a:sym typeface="Helvetica Neue"/>
              </a:defRPr>
            </a:lvl2pPr>
            <a:lvl3pPr marL="0" indent="0" algn="ctr">
              <a:spcBef>
                <a:spcPts val="0"/>
              </a:spcBef>
              <a:buSzTx/>
              <a:buNone/>
              <a:defRPr sz="5400">
                <a:solidFill>
                  <a:srgbClr val="000000"/>
                </a:solidFill>
                <a:latin typeface="Helvetica Neue"/>
                <a:ea typeface="Helvetica Neue"/>
                <a:cs typeface="Helvetica Neue"/>
                <a:sym typeface="Helvetica Neue"/>
              </a:defRPr>
            </a:lvl3pPr>
            <a:lvl4pPr marL="0" indent="0" algn="ctr">
              <a:spcBef>
                <a:spcPts val="0"/>
              </a:spcBef>
              <a:buSzTx/>
              <a:buNone/>
              <a:defRPr sz="5400">
                <a:solidFill>
                  <a:srgbClr val="000000"/>
                </a:solidFill>
                <a:latin typeface="Helvetica Neue"/>
                <a:ea typeface="Helvetica Neue"/>
                <a:cs typeface="Helvetica Neue"/>
                <a:sym typeface="Helvetica Neue"/>
              </a:defRPr>
            </a:lvl4pPr>
            <a:lvl5pPr marL="0" indent="0" algn="ctr">
              <a:spcBef>
                <a:spcPts val="0"/>
              </a:spcBef>
              <a:buSzTx/>
              <a:buNone/>
              <a:defRPr sz="5400">
                <a:solidFill>
                  <a:srgbClr val="000000"/>
                </a:solidFill>
                <a:latin typeface="Helvetica Neue"/>
                <a:ea typeface="Helvetica Neue"/>
                <a:cs typeface="Helvetica Neue"/>
                <a:sym typeface="Helvetica Neue"/>
              </a:defRPr>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44"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el en opsomming">
    <p:bg>
      <p:bgPr>
        <a:solidFill>
          <a:srgbClr val="FFFFFF"/>
        </a:solidFill>
        <a:effectLst/>
      </p:bgPr>
    </p:bg>
    <p:spTree>
      <p:nvGrpSpPr>
        <p:cNvPr id="1" name=""/>
        <p:cNvGrpSpPr/>
        <p:nvPr/>
      </p:nvGrpSpPr>
      <p:grpSpPr>
        <a:xfrm>
          <a:off x="0" y="0"/>
          <a:ext cx="0" cy="0"/>
          <a:chOff x="0" y="0"/>
          <a:chExt cx="0" cy="0"/>
        </a:xfrm>
      </p:grpSpPr>
      <p:sp>
        <p:nvSpPr>
          <p:cNvPr id="60" name="Titeltekst"/>
          <p:cNvSpPr txBox="1">
            <a:spLocks noGrp="1"/>
          </p:cNvSpPr>
          <p:nvPr>
            <p:ph type="title"/>
          </p:nvPr>
        </p:nvSpPr>
        <p:spPr>
          <a:xfrm>
            <a:off x="1689100" y="355600"/>
            <a:ext cx="21005800" cy="2286000"/>
          </a:xfrm>
          <a:prstGeom prst="rect">
            <a:avLst/>
          </a:prstGeom>
        </p:spPr>
        <p:txBody>
          <a:bodyPr/>
          <a:lstStyle>
            <a:lvl1pPr algn="ctr">
              <a:defRPr sz="11200" b="0">
                <a:solidFill>
                  <a:srgbClr val="000000"/>
                </a:solidFill>
                <a:latin typeface="+mn-lt"/>
                <a:ea typeface="+mn-ea"/>
                <a:cs typeface="+mn-cs"/>
                <a:sym typeface="Helvetica Neue Medium"/>
              </a:defRPr>
            </a:lvl1pPr>
          </a:lstStyle>
          <a:p>
            <a:r>
              <a:t>Titeltekst</a:t>
            </a:r>
          </a:p>
        </p:txBody>
      </p:sp>
      <p:sp>
        <p:nvSpPr>
          <p:cNvPr id="61" name="Hoofdtekst - niveau één…"/>
          <p:cNvSpPr txBox="1">
            <a:spLocks noGrp="1"/>
          </p:cNvSpPr>
          <p:nvPr>
            <p:ph type="body" idx="1"/>
          </p:nvPr>
        </p:nvSpPr>
        <p:spPr>
          <a:xfrm>
            <a:off x="1689100" y="3149600"/>
            <a:ext cx="21005800" cy="9296400"/>
          </a:xfrm>
          <a:prstGeom prst="rect">
            <a:avLst/>
          </a:prstGeom>
        </p:spPr>
        <p:txBody>
          <a:bodyPr/>
          <a:lstStyle>
            <a:lvl1pPr>
              <a:defRPr sz="4800">
                <a:solidFill>
                  <a:srgbClr val="000000"/>
                </a:solidFill>
                <a:latin typeface="Helvetica Neue"/>
                <a:ea typeface="Helvetica Neue"/>
                <a:cs typeface="Helvetica Neue"/>
                <a:sym typeface="Helvetica Neue"/>
              </a:defRPr>
            </a:lvl1pPr>
            <a:lvl2pPr>
              <a:defRPr sz="4800">
                <a:solidFill>
                  <a:srgbClr val="000000"/>
                </a:solidFill>
                <a:latin typeface="Helvetica Neue"/>
                <a:ea typeface="Helvetica Neue"/>
                <a:cs typeface="Helvetica Neue"/>
                <a:sym typeface="Helvetica Neue"/>
              </a:defRPr>
            </a:lvl2pPr>
            <a:lvl3pPr>
              <a:defRPr sz="4800">
                <a:solidFill>
                  <a:srgbClr val="000000"/>
                </a:solidFill>
                <a:latin typeface="Helvetica Neue"/>
                <a:ea typeface="Helvetica Neue"/>
                <a:cs typeface="Helvetica Neue"/>
                <a:sym typeface="Helvetica Neue"/>
              </a:defRPr>
            </a:lvl3pPr>
            <a:lvl4pPr>
              <a:defRPr sz="4800">
                <a:solidFill>
                  <a:srgbClr val="000000"/>
                </a:solidFill>
                <a:latin typeface="Helvetica Neue"/>
                <a:ea typeface="Helvetica Neue"/>
                <a:cs typeface="Helvetica Neue"/>
                <a:sym typeface="Helvetica Neue"/>
              </a:defRPr>
            </a:lvl4pPr>
            <a:lvl5pPr>
              <a:defRPr sz="4800">
                <a:solidFill>
                  <a:srgbClr val="000000"/>
                </a:solidFill>
                <a:latin typeface="Helvetica Neue"/>
                <a:ea typeface="Helvetica Neue"/>
                <a:cs typeface="Helvetica Neue"/>
                <a:sym typeface="Helvetica Neue"/>
              </a:defRPr>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62"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el, opsomming en foto">
    <p:bg>
      <p:bgPr>
        <a:solidFill>
          <a:srgbClr val="FFFFFF"/>
        </a:solidFill>
        <a:effectLst/>
      </p:bgPr>
    </p:bg>
    <p:spTree>
      <p:nvGrpSpPr>
        <p:cNvPr id="1" name=""/>
        <p:cNvGrpSpPr/>
        <p:nvPr/>
      </p:nvGrpSpPr>
      <p:grpSpPr>
        <a:xfrm>
          <a:off x="0" y="0"/>
          <a:ext cx="0" cy="0"/>
          <a:chOff x="0" y="0"/>
          <a:chExt cx="0" cy="0"/>
        </a:xfrm>
      </p:grpSpPr>
      <p:sp>
        <p:nvSpPr>
          <p:cNvPr id="69" name="Afbeelding"/>
          <p:cNvSpPr>
            <a:spLocks noGrp="1"/>
          </p:cNvSpPr>
          <p:nvPr>
            <p:ph type="pic" sz="half" idx="13"/>
          </p:nvPr>
        </p:nvSpPr>
        <p:spPr>
          <a:xfrm>
            <a:off x="13169900" y="3149600"/>
            <a:ext cx="9525000" cy="9296400"/>
          </a:xfrm>
          <a:prstGeom prst="rect">
            <a:avLst/>
          </a:prstGeom>
        </p:spPr>
        <p:txBody>
          <a:bodyPr lIns="91439" tIns="45719" rIns="91439" bIns="45719" anchor="t">
            <a:noAutofit/>
          </a:bodyPr>
          <a:lstStyle/>
          <a:p>
            <a:endParaRPr/>
          </a:p>
        </p:txBody>
      </p:sp>
      <p:sp>
        <p:nvSpPr>
          <p:cNvPr id="70" name="Titeltekst"/>
          <p:cNvSpPr txBox="1">
            <a:spLocks noGrp="1"/>
          </p:cNvSpPr>
          <p:nvPr>
            <p:ph type="title"/>
          </p:nvPr>
        </p:nvSpPr>
        <p:spPr>
          <a:xfrm>
            <a:off x="1689100" y="355600"/>
            <a:ext cx="21005800" cy="2286000"/>
          </a:xfrm>
          <a:prstGeom prst="rect">
            <a:avLst/>
          </a:prstGeom>
        </p:spPr>
        <p:txBody>
          <a:bodyPr/>
          <a:lstStyle>
            <a:lvl1pPr algn="ctr">
              <a:defRPr sz="11200" b="0">
                <a:solidFill>
                  <a:srgbClr val="000000"/>
                </a:solidFill>
                <a:latin typeface="+mn-lt"/>
                <a:ea typeface="+mn-ea"/>
                <a:cs typeface="+mn-cs"/>
                <a:sym typeface="Helvetica Neue Medium"/>
              </a:defRPr>
            </a:lvl1pPr>
          </a:lstStyle>
          <a:p>
            <a:r>
              <a:t>Titeltekst</a:t>
            </a:r>
          </a:p>
        </p:txBody>
      </p:sp>
      <p:sp>
        <p:nvSpPr>
          <p:cNvPr id="71" name="Hoofdtekst - niveau één…"/>
          <p:cNvSpPr txBox="1">
            <a:spLocks noGrp="1"/>
          </p:cNvSpPr>
          <p:nvPr>
            <p:ph type="body" sz="half" idx="1"/>
          </p:nvPr>
        </p:nvSpPr>
        <p:spPr>
          <a:xfrm>
            <a:off x="1689100" y="3149600"/>
            <a:ext cx="10223500" cy="9296400"/>
          </a:xfrm>
          <a:prstGeom prst="rect">
            <a:avLst/>
          </a:prstGeom>
        </p:spPr>
        <p:txBody>
          <a:bodyPr/>
          <a:lstStyle>
            <a:lvl1pPr marL="558800" indent="-558800">
              <a:spcBef>
                <a:spcPts val="4500"/>
              </a:spcBef>
              <a:defRPr sz="3800">
                <a:solidFill>
                  <a:srgbClr val="000000"/>
                </a:solidFill>
                <a:latin typeface="Helvetica Neue"/>
                <a:ea typeface="Helvetica Neue"/>
                <a:cs typeface="Helvetica Neue"/>
                <a:sym typeface="Helvetica Neue"/>
              </a:defRPr>
            </a:lvl1pPr>
            <a:lvl2pPr marL="1117600" indent="-558800">
              <a:spcBef>
                <a:spcPts val="4500"/>
              </a:spcBef>
              <a:defRPr sz="3800">
                <a:solidFill>
                  <a:srgbClr val="000000"/>
                </a:solidFill>
                <a:latin typeface="Helvetica Neue"/>
                <a:ea typeface="Helvetica Neue"/>
                <a:cs typeface="Helvetica Neue"/>
                <a:sym typeface="Helvetica Neue"/>
              </a:defRPr>
            </a:lvl2pPr>
            <a:lvl3pPr marL="1676400" indent="-558800">
              <a:spcBef>
                <a:spcPts val="4500"/>
              </a:spcBef>
              <a:defRPr sz="3800">
                <a:solidFill>
                  <a:srgbClr val="000000"/>
                </a:solidFill>
                <a:latin typeface="Helvetica Neue"/>
                <a:ea typeface="Helvetica Neue"/>
                <a:cs typeface="Helvetica Neue"/>
                <a:sym typeface="Helvetica Neue"/>
              </a:defRPr>
            </a:lvl3pPr>
            <a:lvl4pPr marL="2235200" indent="-558800">
              <a:spcBef>
                <a:spcPts val="4500"/>
              </a:spcBef>
              <a:defRPr sz="3800">
                <a:solidFill>
                  <a:srgbClr val="000000"/>
                </a:solidFill>
                <a:latin typeface="Helvetica Neue"/>
                <a:ea typeface="Helvetica Neue"/>
                <a:cs typeface="Helvetica Neue"/>
                <a:sym typeface="Helvetica Neue"/>
              </a:defRPr>
            </a:lvl4pPr>
            <a:lvl5pPr marL="2794000" indent="-558800">
              <a:spcBef>
                <a:spcPts val="4500"/>
              </a:spcBef>
              <a:defRPr sz="3800">
                <a:solidFill>
                  <a:srgbClr val="000000"/>
                </a:solidFill>
                <a:latin typeface="Helvetica Neue"/>
                <a:ea typeface="Helvetica Neue"/>
                <a:cs typeface="Helvetica Neue"/>
                <a:sym typeface="Helvetica Neue"/>
              </a:defRPr>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72"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Opsommingstekens">
    <p:bg>
      <p:bgPr>
        <a:solidFill>
          <a:srgbClr val="FFFFFF"/>
        </a:solidFill>
        <a:effectLst/>
      </p:bgPr>
    </p:bg>
    <p:spTree>
      <p:nvGrpSpPr>
        <p:cNvPr id="1" name=""/>
        <p:cNvGrpSpPr/>
        <p:nvPr/>
      </p:nvGrpSpPr>
      <p:grpSpPr>
        <a:xfrm>
          <a:off x="0" y="0"/>
          <a:ext cx="0" cy="0"/>
          <a:chOff x="0" y="0"/>
          <a:chExt cx="0" cy="0"/>
        </a:xfrm>
      </p:grpSpPr>
      <p:sp>
        <p:nvSpPr>
          <p:cNvPr id="79" name="Hoofdtekst - niveau één…"/>
          <p:cNvSpPr txBox="1">
            <a:spLocks noGrp="1"/>
          </p:cNvSpPr>
          <p:nvPr>
            <p:ph type="body" idx="1"/>
          </p:nvPr>
        </p:nvSpPr>
        <p:spPr>
          <a:xfrm>
            <a:off x="1689100" y="1778000"/>
            <a:ext cx="21005800" cy="10160000"/>
          </a:xfrm>
          <a:prstGeom prst="rect">
            <a:avLst/>
          </a:prstGeom>
        </p:spPr>
        <p:txBody>
          <a:bodyPr/>
          <a:lstStyle>
            <a:lvl1pPr>
              <a:defRPr sz="4800">
                <a:solidFill>
                  <a:srgbClr val="000000"/>
                </a:solidFill>
                <a:latin typeface="Helvetica Neue"/>
                <a:ea typeface="Helvetica Neue"/>
                <a:cs typeface="Helvetica Neue"/>
                <a:sym typeface="Helvetica Neue"/>
              </a:defRPr>
            </a:lvl1pPr>
            <a:lvl2pPr>
              <a:defRPr sz="4800">
                <a:solidFill>
                  <a:srgbClr val="000000"/>
                </a:solidFill>
                <a:latin typeface="Helvetica Neue"/>
                <a:ea typeface="Helvetica Neue"/>
                <a:cs typeface="Helvetica Neue"/>
                <a:sym typeface="Helvetica Neue"/>
              </a:defRPr>
            </a:lvl2pPr>
            <a:lvl3pPr>
              <a:defRPr sz="4800">
                <a:solidFill>
                  <a:srgbClr val="000000"/>
                </a:solidFill>
                <a:latin typeface="Helvetica Neue"/>
                <a:ea typeface="Helvetica Neue"/>
                <a:cs typeface="Helvetica Neue"/>
                <a:sym typeface="Helvetica Neue"/>
              </a:defRPr>
            </a:lvl3pPr>
            <a:lvl4pPr>
              <a:defRPr sz="4800">
                <a:solidFill>
                  <a:srgbClr val="000000"/>
                </a:solidFill>
                <a:latin typeface="Helvetica Neue"/>
                <a:ea typeface="Helvetica Neue"/>
                <a:cs typeface="Helvetica Neue"/>
                <a:sym typeface="Helvetica Neue"/>
              </a:defRPr>
            </a:lvl4pPr>
            <a:lvl5pPr>
              <a:defRPr sz="4800">
                <a:solidFill>
                  <a:srgbClr val="000000"/>
                </a:solidFill>
                <a:latin typeface="Helvetica Neue"/>
                <a:ea typeface="Helvetica Neue"/>
                <a:cs typeface="Helvetica Neue"/>
                <a:sym typeface="Helvetica Neue"/>
              </a:defRPr>
            </a:lvl5pPr>
          </a:lstStyle>
          <a:p>
            <a:r>
              <a:t>Hoofdtekst - niveau één</a:t>
            </a:r>
          </a:p>
          <a:p>
            <a:pPr lvl="1"/>
            <a:r>
              <a:t>Hoofdtekst - niveau twee</a:t>
            </a:r>
          </a:p>
          <a:p>
            <a:pPr lvl="2"/>
            <a:r>
              <a:t>Hoofdtekst - niveau drie</a:t>
            </a:r>
          </a:p>
          <a:p>
            <a:pPr lvl="3"/>
            <a:r>
              <a:t>Hoofdtekst - niveau vier</a:t>
            </a:r>
          </a:p>
          <a:p>
            <a:pPr lvl="4"/>
            <a:r>
              <a:t>Hoofdtekst - niveau vijf</a:t>
            </a:r>
          </a:p>
        </p:txBody>
      </p:sp>
      <p:sp>
        <p:nvSpPr>
          <p:cNvPr id="80"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Foto - driemaal">
    <p:bg>
      <p:bgPr>
        <a:solidFill>
          <a:srgbClr val="FFFFFF"/>
        </a:solidFill>
        <a:effectLst/>
      </p:bgPr>
    </p:bg>
    <p:spTree>
      <p:nvGrpSpPr>
        <p:cNvPr id="1" name=""/>
        <p:cNvGrpSpPr/>
        <p:nvPr/>
      </p:nvGrpSpPr>
      <p:grpSpPr>
        <a:xfrm>
          <a:off x="0" y="0"/>
          <a:ext cx="0" cy="0"/>
          <a:chOff x="0" y="0"/>
          <a:chExt cx="0" cy="0"/>
        </a:xfrm>
      </p:grpSpPr>
      <p:sp>
        <p:nvSpPr>
          <p:cNvPr id="87" name="Afbeelding"/>
          <p:cNvSpPr>
            <a:spLocks noGrp="1"/>
          </p:cNvSpPr>
          <p:nvPr>
            <p:ph type="pic" sz="quarter" idx="13"/>
          </p:nvPr>
        </p:nvSpPr>
        <p:spPr>
          <a:xfrm>
            <a:off x="15760700" y="7048500"/>
            <a:ext cx="7404100" cy="5549900"/>
          </a:xfrm>
          <a:prstGeom prst="rect">
            <a:avLst/>
          </a:prstGeom>
        </p:spPr>
        <p:txBody>
          <a:bodyPr lIns="91439" tIns="45719" rIns="91439" bIns="45719" anchor="t">
            <a:noAutofit/>
          </a:bodyPr>
          <a:lstStyle/>
          <a:p>
            <a:endParaRPr/>
          </a:p>
        </p:txBody>
      </p:sp>
      <p:sp>
        <p:nvSpPr>
          <p:cNvPr id="88" name="Afbeelding"/>
          <p:cNvSpPr>
            <a:spLocks noGrp="1"/>
          </p:cNvSpPr>
          <p:nvPr>
            <p:ph type="pic" sz="quarter" idx="14"/>
          </p:nvPr>
        </p:nvSpPr>
        <p:spPr>
          <a:xfrm>
            <a:off x="15760700" y="1130300"/>
            <a:ext cx="7404100" cy="5549900"/>
          </a:xfrm>
          <a:prstGeom prst="rect">
            <a:avLst/>
          </a:prstGeom>
        </p:spPr>
        <p:txBody>
          <a:bodyPr lIns="91439" tIns="45719" rIns="91439" bIns="45719" anchor="t">
            <a:noAutofit/>
          </a:bodyPr>
          <a:lstStyle/>
          <a:p>
            <a:endParaRPr/>
          </a:p>
        </p:txBody>
      </p:sp>
      <p:sp>
        <p:nvSpPr>
          <p:cNvPr id="89" name="Afbeelding"/>
          <p:cNvSpPr>
            <a:spLocks noGrp="1"/>
          </p:cNvSpPr>
          <p:nvPr>
            <p:ph type="pic" idx="15"/>
          </p:nvPr>
        </p:nvSpPr>
        <p:spPr>
          <a:xfrm>
            <a:off x="1206500" y="1130300"/>
            <a:ext cx="14173200" cy="11468100"/>
          </a:xfrm>
          <a:prstGeom prst="rect">
            <a:avLst/>
          </a:prstGeom>
        </p:spPr>
        <p:txBody>
          <a:bodyPr lIns="91439" tIns="45719" rIns="91439" bIns="45719" anchor="t">
            <a:noAutofit/>
          </a:bodyPr>
          <a:lstStyle/>
          <a:p>
            <a:endParaRPr/>
          </a:p>
        </p:txBody>
      </p:sp>
      <p:sp>
        <p:nvSpPr>
          <p:cNvPr id="90"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Citaat">
    <p:bg>
      <p:bgPr>
        <a:solidFill>
          <a:srgbClr val="FFFFFF"/>
        </a:solidFill>
        <a:effectLst/>
      </p:bgPr>
    </p:bg>
    <p:spTree>
      <p:nvGrpSpPr>
        <p:cNvPr id="1" name=""/>
        <p:cNvGrpSpPr/>
        <p:nvPr/>
      </p:nvGrpSpPr>
      <p:grpSpPr>
        <a:xfrm>
          <a:off x="0" y="0"/>
          <a:ext cx="0" cy="0"/>
          <a:chOff x="0" y="0"/>
          <a:chExt cx="0" cy="0"/>
        </a:xfrm>
      </p:grpSpPr>
      <p:sp>
        <p:nvSpPr>
          <p:cNvPr id="97" name="–Johnny Appleseed"/>
          <p:cNvSpPr txBox="1">
            <a:spLocks noGrp="1"/>
          </p:cNvSpPr>
          <p:nvPr>
            <p:ph type="body" sz="quarter" idx="13"/>
          </p:nvPr>
        </p:nvSpPr>
        <p:spPr>
          <a:xfrm>
            <a:off x="2387600" y="8953500"/>
            <a:ext cx="19621500" cy="585521"/>
          </a:xfrm>
          <a:prstGeom prst="rect">
            <a:avLst/>
          </a:prstGeom>
        </p:spPr>
        <p:txBody>
          <a:bodyPr anchor="t">
            <a:spAutoFit/>
          </a:bodyPr>
          <a:lstStyle>
            <a:lvl1pPr marL="0" indent="0" algn="ctr">
              <a:spcBef>
                <a:spcPts val="0"/>
              </a:spcBef>
              <a:buSzTx/>
              <a:buNone/>
              <a:defRPr sz="3200" i="1">
                <a:solidFill>
                  <a:srgbClr val="000000"/>
                </a:solidFill>
                <a:latin typeface="Helvetica Neue"/>
                <a:ea typeface="Helvetica Neue"/>
                <a:cs typeface="Helvetica Neue"/>
                <a:sym typeface="Helvetica Neue"/>
              </a:defRPr>
            </a:lvl1pPr>
          </a:lstStyle>
          <a:p>
            <a:r>
              <a:t>–Johnny Appleseed</a:t>
            </a:r>
          </a:p>
        </p:txBody>
      </p:sp>
      <p:sp>
        <p:nvSpPr>
          <p:cNvPr id="98" name="&quot;Typ hier een citaat.&quot;"/>
          <p:cNvSpPr txBox="1">
            <a:spLocks noGrp="1"/>
          </p:cNvSpPr>
          <p:nvPr>
            <p:ph type="body" sz="quarter" idx="14"/>
          </p:nvPr>
        </p:nvSpPr>
        <p:spPr>
          <a:xfrm>
            <a:off x="2387600" y="6076950"/>
            <a:ext cx="19621500" cy="825500"/>
          </a:xfrm>
          <a:prstGeom prst="rect">
            <a:avLst/>
          </a:prstGeom>
        </p:spPr>
        <p:txBody>
          <a:bodyPr>
            <a:spAutoFit/>
          </a:bodyPr>
          <a:lstStyle>
            <a:lvl1pPr marL="0" indent="0" algn="ctr">
              <a:spcBef>
                <a:spcPts val="0"/>
              </a:spcBef>
              <a:buSzTx/>
              <a:buNone/>
              <a:defRPr sz="4800">
                <a:solidFill>
                  <a:srgbClr val="000000"/>
                </a:solidFill>
                <a:latin typeface="+mn-lt"/>
                <a:ea typeface="+mn-ea"/>
                <a:cs typeface="+mn-cs"/>
                <a:sym typeface="Helvetica Neue Medium"/>
              </a:defRPr>
            </a:lvl1pPr>
          </a:lstStyle>
          <a:p>
            <a:r>
              <a:t>"Typ hier een citaat." </a:t>
            </a:r>
          </a:p>
        </p:txBody>
      </p:sp>
      <p:sp>
        <p:nvSpPr>
          <p:cNvPr id="99" name="Dianummer"/>
          <p:cNvSpPr txBox="1">
            <a:spLocks noGrp="1"/>
          </p:cNvSpPr>
          <p:nvPr>
            <p:ph type="sldNum" sz="quarter" idx="2"/>
          </p:nvPr>
        </p:nvSpPr>
        <p:spPr>
          <a:xfrm>
            <a:off x="11959031" y="13081000"/>
            <a:ext cx="453238" cy="461059"/>
          </a:xfrm>
          <a:prstGeom prst="rect">
            <a:avLst/>
          </a:prstGeom>
        </p:spPr>
        <p:txBody>
          <a:bodyPr/>
          <a:lstStyle>
            <a:lvl1pPr>
              <a:defRPr b="0">
                <a:solidFill>
                  <a:srgbClr val="000000"/>
                </a:solidFill>
                <a:latin typeface="Helvetica Neue Light"/>
                <a:ea typeface="Helvetica Neue Light"/>
                <a:cs typeface="Helvetica Neue Light"/>
                <a:sym typeface="Helvetica Neue Light"/>
              </a:defRPr>
            </a:lvl1p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5CE4A"/>
        </a:solidFill>
        <a:effectLst/>
      </p:bgPr>
    </p:bg>
    <p:spTree>
      <p:nvGrpSpPr>
        <p:cNvPr id="1" name=""/>
        <p:cNvGrpSpPr/>
        <p:nvPr/>
      </p:nvGrpSpPr>
      <p:grpSpPr>
        <a:xfrm>
          <a:off x="0" y="0"/>
          <a:ext cx="0" cy="0"/>
          <a:chOff x="0" y="0"/>
          <a:chExt cx="0" cy="0"/>
        </a:xfrm>
      </p:grpSpPr>
      <p:pic>
        <p:nvPicPr>
          <p:cNvPr id="2" name="Afbeelding" descr="Afbeelding"/>
          <p:cNvPicPr>
            <a:picLocks noChangeAspect="1"/>
          </p:cNvPicPr>
          <p:nvPr/>
        </p:nvPicPr>
        <p:blipFill>
          <a:blip r:embed="rId13">
            <a:extLst/>
          </a:blip>
          <a:stretch>
            <a:fillRect/>
          </a:stretch>
        </p:blipFill>
        <p:spPr>
          <a:xfrm>
            <a:off x="12508593" y="-6689312"/>
            <a:ext cx="19382014" cy="27094624"/>
          </a:xfrm>
          <a:prstGeom prst="rect">
            <a:avLst/>
          </a:prstGeom>
          <a:ln w="12700">
            <a:miter lim="400000"/>
          </a:ln>
        </p:spPr>
      </p:pic>
      <p:sp>
        <p:nvSpPr>
          <p:cNvPr id="3" name="Rechthoek"/>
          <p:cNvSpPr/>
          <p:nvPr/>
        </p:nvSpPr>
        <p:spPr>
          <a:xfrm>
            <a:off x="1117600" y="2228155"/>
            <a:ext cx="1413967" cy="137617"/>
          </a:xfrm>
          <a:prstGeom prst="rect">
            <a:avLst/>
          </a:prstGeom>
          <a:solidFill>
            <a:srgbClr val="FFFFFF"/>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
        <p:nvSpPr>
          <p:cNvPr id="4" name="Presentatie titel"/>
          <p:cNvSpPr txBox="1"/>
          <p:nvPr/>
        </p:nvSpPr>
        <p:spPr>
          <a:xfrm>
            <a:off x="20279868" y="12290581"/>
            <a:ext cx="1858265" cy="419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
                <a:solidFill>
                  <a:srgbClr val="FFFFFF"/>
                </a:solidFill>
                <a:latin typeface="SourceSansPro-Semibold"/>
                <a:ea typeface="SourceSansPro-Semibold"/>
                <a:cs typeface="SourceSansPro-Semibold"/>
                <a:sym typeface="SourceSansPro-Semibold"/>
              </a:defRPr>
            </a:lvl1pPr>
          </a:lstStyle>
          <a:p>
            <a:r>
              <a:t>Presentatie titel</a:t>
            </a:r>
          </a:p>
        </p:txBody>
      </p:sp>
      <p:sp>
        <p:nvSpPr>
          <p:cNvPr id="5" name="Dianummer"/>
          <p:cNvSpPr txBox="1">
            <a:spLocks noGrp="1"/>
          </p:cNvSpPr>
          <p:nvPr>
            <p:ph type="sldNum" sz="quarter" idx="2"/>
          </p:nvPr>
        </p:nvSpPr>
        <p:spPr>
          <a:xfrm>
            <a:off x="1096365" y="12269602"/>
            <a:ext cx="436170" cy="495301"/>
          </a:xfrm>
          <a:prstGeom prst="rect">
            <a:avLst/>
          </a:prstGeom>
          <a:ln w="12700">
            <a:miter lim="400000"/>
          </a:ln>
        </p:spPr>
        <p:txBody>
          <a:bodyPr wrap="none" lIns="50800" tIns="50800" rIns="50800" bIns="50800">
            <a:spAutoFit/>
          </a:bodyPr>
          <a:lstStyle>
            <a:lvl1pPr>
              <a:defRPr sz="2400">
                <a:solidFill>
                  <a:srgbClr val="FFFFFF"/>
                </a:solidFill>
                <a:latin typeface="Source Sans Pro"/>
                <a:ea typeface="Source Sans Pro"/>
                <a:cs typeface="Source Sans Pro"/>
                <a:sym typeface="Source Sans Pro"/>
              </a:defRPr>
            </a:lvl1pPr>
          </a:lstStyle>
          <a:p>
            <a:fld id="{86CB4B4D-7CA3-9044-876B-883B54F8677D}" type="slidenum">
              <a:t>‹nr.›</a:t>
            </a:fld>
            <a:endParaRPr/>
          </a:p>
        </p:txBody>
      </p:sp>
      <p:sp>
        <p:nvSpPr>
          <p:cNvPr id="6" name="Titeltekst"/>
          <p:cNvSpPr txBox="1">
            <a:spLocks noGrp="1"/>
          </p:cNvSpPr>
          <p:nvPr>
            <p:ph type="title"/>
          </p:nvPr>
        </p:nvSpPr>
        <p:spPr>
          <a:xfrm>
            <a:off x="889000" y="355600"/>
            <a:ext cx="21005800" cy="228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Titeltekst</a:t>
            </a:r>
          </a:p>
        </p:txBody>
      </p:sp>
      <p:sp>
        <p:nvSpPr>
          <p:cNvPr id="7" name="Hoofdtekst - niveau één…"/>
          <p:cNvSpPr txBox="1">
            <a:spLocks noGrp="1"/>
          </p:cNvSpPr>
          <p:nvPr>
            <p:ph type="body" idx="1"/>
          </p:nvPr>
        </p:nvSpPr>
        <p:spPr>
          <a:xfrm>
            <a:off x="1130300" y="172720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lvl2pPr marL="1270000" indent="-635000"/>
            <a:lvl3pPr marL="1905000" indent="-635000"/>
            <a:lvl4pPr marL="2540000" indent="-635000"/>
            <a:lvl5pPr marL="3175000" indent="-635000"/>
          </a:lstStyle>
          <a:p>
            <a:r>
              <a:t>Hoofdtekst - niveau één</a:t>
            </a:r>
          </a:p>
          <a:p>
            <a:pPr lvl="1"/>
            <a:r>
              <a:t>Hoofdtekst - niveau twee</a:t>
            </a:r>
          </a:p>
          <a:p>
            <a:pPr lvl="2"/>
            <a:r>
              <a:t>Hoofdtekst - niveau drie</a:t>
            </a:r>
          </a:p>
          <a:p>
            <a:pPr lvl="3"/>
            <a:r>
              <a:t>Hoofdtekst - niveau vier</a:t>
            </a:r>
          </a:p>
          <a:p>
            <a:pPr lvl="4"/>
            <a:r>
              <a:t>Hoofdtekst - niveau vijf</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1pPr>
      <a:lvl2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2pPr>
      <a:lvl3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3pPr>
      <a:lvl4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4pPr>
      <a:lvl5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5pPr>
      <a:lvl6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6pPr>
      <a:lvl7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7pPr>
      <a:lvl8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8pPr>
      <a:lvl9pPr marL="0" marR="0" indent="0" algn="l" defTabSz="825500" latinLnBrk="0">
        <a:lnSpc>
          <a:spcPct val="100000"/>
        </a:lnSpc>
        <a:spcBef>
          <a:spcPts val="0"/>
        </a:spcBef>
        <a:spcAft>
          <a:spcPts val="0"/>
        </a:spcAft>
        <a:buClrTx/>
        <a:buSzTx/>
        <a:buFontTx/>
        <a:buNone/>
        <a:tabLst/>
        <a:defRPr sz="5000" b="1" i="0" u="none" strike="noStrike" cap="none" spc="0" baseline="0">
          <a:ln>
            <a:noFill/>
          </a:ln>
          <a:solidFill>
            <a:srgbClr val="FFFFFF"/>
          </a:solidFill>
          <a:uFillTx/>
          <a:latin typeface="SourceSansPro-Semibold"/>
          <a:ea typeface="SourceSansPro-Semibold"/>
          <a:cs typeface="SourceSansPro-Semibold"/>
          <a:sym typeface="SourceSansPro-Semibold"/>
        </a:defRPr>
      </a:lvl9pPr>
    </p:titleStyle>
    <p:bodyStyle>
      <a:lvl1pPr marL="635000" marR="0" indent="-635000"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1pPr>
      <a:lvl2pPr marL="112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2pPr>
      <a:lvl3pPr marL="175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3pPr>
      <a:lvl4pPr marL="239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4pPr>
      <a:lvl5pPr marL="302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p:bodyStyle>
    <p:otherStyle>
      <a:lvl1pPr marL="0" marR="0" indent="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1pPr>
      <a:lvl2pPr marL="0" marR="0" indent="2286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2pPr>
      <a:lvl3pPr marL="0" marR="0" indent="4572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3pPr>
      <a:lvl4pPr marL="0" marR="0" indent="6858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4pPr>
      <a:lvl5pPr marL="0" marR="0" indent="9144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5pPr>
      <a:lvl6pPr marL="0" marR="0" indent="11430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6pPr>
      <a:lvl7pPr marL="0" marR="0" indent="13716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7pPr>
      <a:lvl8pPr marL="0" marR="0" indent="16002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8pPr>
      <a:lvl9pPr marL="0" marR="0" indent="1828800" algn="ctr" defTabSz="825500" latinLnBrk="0">
        <a:lnSpc>
          <a:spcPct val="100000"/>
        </a:lnSpc>
        <a:spcBef>
          <a:spcPts val="0"/>
        </a:spcBef>
        <a:spcAft>
          <a:spcPts val="0"/>
        </a:spcAft>
        <a:buClrTx/>
        <a:buSzTx/>
        <a:buFontTx/>
        <a:buNone/>
        <a:tabLst/>
        <a:defRPr sz="2400" b="1" i="0" u="none" strike="noStrike" cap="none" spc="0" baseline="0">
          <a:ln>
            <a:noFill/>
          </a:ln>
          <a:solidFill>
            <a:schemeClr val="tx1"/>
          </a:solidFill>
          <a:uFillTx/>
          <a:latin typeface="+mn-lt"/>
          <a:ea typeface="+mn-ea"/>
          <a:cs typeface="+mn-cs"/>
          <a:sym typeface="Source Sans Pro"/>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itel van de presentatie"/>
          <p:cNvSpPr txBox="1">
            <a:spLocks noGrp="1"/>
          </p:cNvSpPr>
          <p:nvPr>
            <p:ph type="ctrTitle"/>
          </p:nvPr>
        </p:nvSpPr>
        <p:spPr>
          <a:xfrm>
            <a:off x="1282700" y="6191101"/>
            <a:ext cx="20828000" cy="1333798"/>
          </a:xfrm>
          <a:prstGeom prst="rect">
            <a:avLst/>
          </a:prstGeom>
        </p:spPr>
        <p:txBody>
          <a:bodyPr anchor="t"/>
          <a:lstStyle>
            <a:lvl1pPr algn="l" defTabSz="800735">
              <a:defRPr sz="7760" b="1">
                <a:solidFill>
                  <a:srgbClr val="549189"/>
                </a:solidFill>
                <a:latin typeface="Source Sans Pro"/>
                <a:ea typeface="Source Sans Pro"/>
                <a:cs typeface="Source Sans Pro"/>
                <a:sym typeface="Source Sans Pro"/>
              </a:defRPr>
            </a:lvl1pPr>
          </a:lstStyle>
          <a:p>
            <a:r>
              <a:rPr lang="nl-BE" dirty="0" smtClean="0"/>
              <a:t>Jeugdwelzijnsoverleg: een netwerkt dat werkt</a:t>
            </a:r>
            <a:endParaRPr dirty="0"/>
          </a:p>
        </p:txBody>
      </p:sp>
      <p:pic>
        <p:nvPicPr>
          <p:cNvPr id="124" name="Afbeelding" descr="Afbeelding"/>
          <p:cNvPicPr>
            <a:picLocks noChangeAspect="1"/>
          </p:cNvPicPr>
          <p:nvPr/>
        </p:nvPicPr>
        <p:blipFill>
          <a:blip r:embed="rId2">
            <a:extLst/>
          </a:blip>
          <a:stretch>
            <a:fillRect/>
          </a:stretch>
        </p:blipFill>
        <p:spPr>
          <a:xfrm>
            <a:off x="19638543" y="11543871"/>
            <a:ext cx="3601618" cy="991458"/>
          </a:xfrm>
          <a:prstGeom prst="rect">
            <a:avLst/>
          </a:prstGeom>
          <a:ln w="12700">
            <a:miter lim="400000"/>
          </a:ln>
        </p:spPr>
      </p:pic>
      <p:sp>
        <p:nvSpPr>
          <p:cNvPr id="125" name="00/00/19"/>
          <p:cNvSpPr txBox="1"/>
          <p:nvPr/>
        </p:nvSpPr>
        <p:spPr>
          <a:xfrm>
            <a:off x="1282700" y="8223101"/>
            <a:ext cx="20828000" cy="64899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defTabSz="709930">
              <a:defRPr sz="3440" b="0">
                <a:solidFill>
                  <a:srgbClr val="B5CE4A"/>
                </a:solidFill>
                <a:latin typeface="Source Sans Pro"/>
                <a:ea typeface="Source Sans Pro"/>
                <a:cs typeface="Source Sans Pro"/>
                <a:sym typeface="Source Sans Pro"/>
              </a:defRPr>
            </a:lvl1pPr>
          </a:lstStyle>
          <a:p>
            <a:r>
              <a:rPr lang="nl-BE" dirty="0" smtClean="0"/>
              <a:t>05/11/19</a:t>
            </a:r>
            <a:endParaRPr dirty="0"/>
          </a:p>
        </p:txBody>
      </p:sp>
      <p:sp>
        <p:nvSpPr>
          <p:cNvPr id="126" name="Rechthoek"/>
          <p:cNvSpPr/>
          <p:nvPr/>
        </p:nvSpPr>
        <p:spPr>
          <a:xfrm>
            <a:off x="1346200" y="7805191"/>
            <a:ext cx="1413967" cy="137618"/>
          </a:xfrm>
          <a:prstGeom prst="rect">
            <a:avLst/>
          </a:prstGeom>
          <a:solidFill>
            <a:srgbClr val="B5CE4A"/>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a:t>Wanneer </a:t>
            </a:r>
            <a:r>
              <a:rPr lang="nl-BE" altLang="nl-BE" sz="5400" dirty="0" smtClean="0"/>
              <a:t>werkt jeugdwelzijnsoverleg?</a:t>
            </a:r>
            <a:endParaRPr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smtClean="0">
                <a:solidFill>
                  <a:srgbClr val="55918A"/>
                </a:solidFill>
              </a:rPr>
              <a:t>Werken aan integratie van het netwerk</a:t>
            </a:r>
            <a:endParaRPr lang="nl-BE" altLang="nl-BE" dirty="0">
              <a:solidFill>
                <a:srgbClr val="55918A"/>
              </a:solidFill>
            </a:endParaRPr>
          </a:p>
          <a:p>
            <a:r>
              <a:rPr lang="nl-BE" altLang="nl-BE" dirty="0">
                <a:solidFill>
                  <a:srgbClr val="55918A"/>
                </a:solidFill>
              </a:rPr>
              <a:t>Elke organisatie:</a:t>
            </a:r>
          </a:p>
          <a:p>
            <a:pPr lvl="1"/>
            <a:r>
              <a:rPr lang="nl-BE" altLang="nl-BE" dirty="0">
                <a:solidFill>
                  <a:srgbClr val="55918A"/>
                </a:solidFill>
              </a:rPr>
              <a:t>Is met elke andere organisatie in het netwerk verbonden</a:t>
            </a:r>
          </a:p>
          <a:p>
            <a:pPr lvl="1"/>
            <a:r>
              <a:rPr lang="nl-BE" altLang="nl-BE" dirty="0">
                <a:solidFill>
                  <a:srgbClr val="55918A"/>
                </a:solidFill>
              </a:rPr>
              <a:t>Verkrijgt informatie</a:t>
            </a:r>
          </a:p>
          <a:p>
            <a:pPr lvl="1"/>
            <a:r>
              <a:rPr lang="nl-BE" altLang="nl-BE" dirty="0">
                <a:solidFill>
                  <a:srgbClr val="55918A"/>
                </a:solidFill>
              </a:rPr>
              <a:t>Kan vlot cases doorverwijzen</a:t>
            </a:r>
          </a:p>
          <a:p>
            <a:pPr lvl="1"/>
            <a:r>
              <a:rPr lang="nl-BE" altLang="nl-BE" dirty="0">
                <a:solidFill>
                  <a:srgbClr val="55918A"/>
                </a:solidFill>
              </a:rPr>
              <a:t>Ondervindt meerdere mogelijkheden om te overleggen rond concrete cases</a:t>
            </a:r>
          </a:p>
        </p:txBody>
      </p:sp>
    </p:spTree>
    <p:extLst>
      <p:ext uri="{BB962C8B-B14F-4D97-AF65-F5344CB8AC3E}">
        <p14:creationId xmlns:p14="http://schemas.microsoft.com/office/powerpoint/2010/main" val="986890742"/>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a:t>Wanneer werkt jeugdwelzijnsoverleg?</a:t>
            </a:r>
            <a:endParaRPr lang="nl-BE" altLang="nl-BE"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a:solidFill>
                  <a:srgbClr val="55918A"/>
                </a:solidFill>
              </a:rPr>
              <a:t>Op het </a:t>
            </a:r>
            <a:r>
              <a:rPr lang="nl-BE" altLang="nl-BE" dirty="0" smtClean="0">
                <a:solidFill>
                  <a:srgbClr val="55918A"/>
                </a:solidFill>
              </a:rPr>
              <a:t>caseniveau:</a:t>
            </a:r>
            <a:endParaRPr lang="nl-BE" altLang="nl-BE" dirty="0">
              <a:solidFill>
                <a:srgbClr val="55918A"/>
              </a:solidFill>
            </a:endParaRPr>
          </a:p>
          <a:p>
            <a:pPr lvl="1"/>
            <a:r>
              <a:rPr lang="nl-BE" altLang="nl-BE" dirty="0">
                <a:solidFill>
                  <a:srgbClr val="55918A"/>
                </a:solidFill>
              </a:rPr>
              <a:t>Continuïteit </a:t>
            </a:r>
          </a:p>
          <a:p>
            <a:pPr lvl="1"/>
            <a:r>
              <a:rPr lang="nl-BE" altLang="nl-BE" dirty="0">
                <a:solidFill>
                  <a:srgbClr val="55918A"/>
                </a:solidFill>
              </a:rPr>
              <a:t>Snelle doorstroom van cases</a:t>
            </a:r>
          </a:p>
          <a:p>
            <a:pPr lvl="1"/>
            <a:r>
              <a:rPr lang="nl-BE" altLang="nl-BE" dirty="0">
                <a:solidFill>
                  <a:srgbClr val="55918A"/>
                </a:solidFill>
              </a:rPr>
              <a:t>Hogere responsiviteit naar specifieke cases</a:t>
            </a:r>
          </a:p>
        </p:txBody>
      </p:sp>
    </p:spTree>
    <p:extLst>
      <p:ext uri="{BB962C8B-B14F-4D97-AF65-F5344CB8AC3E}">
        <p14:creationId xmlns:p14="http://schemas.microsoft.com/office/powerpoint/2010/main" val="424429551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a:t>Wanneer werkt jeugdwelzijnsoverleg?</a:t>
            </a:r>
            <a:endParaRPr lang="nl-BE" altLang="nl-BE"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a:solidFill>
                  <a:srgbClr val="55918A"/>
                </a:solidFill>
              </a:rPr>
              <a:t>Maar:</a:t>
            </a:r>
          </a:p>
          <a:p>
            <a:r>
              <a:rPr lang="nl-BE" altLang="nl-BE" dirty="0">
                <a:solidFill>
                  <a:srgbClr val="55918A"/>
                </a:solidFill>
              </a:rPr>
              <a:t>Hoe hoger integratie: hoe minder differentiatie mogelijk</a:t>
            </a:r>
          </a:p>
          <a:p>
            <a:r>
              <a:rPr lang="nl-BE" altLang="nl-BE" dirty="0">
                <a:solidFill>
                  <a:srgbClr val="55918A"/>
                </a:solidFill>
              </a:rPr>
              <a:t>Hoe lager integratie: hoe minder ‘</a:t>
            </a:r>
            <a:r>
              <a:rPr lang="nl-BE" altLang="nl-BE" dirty="0" err="1">
                <a:solidFill>
                  <a:srgbClr val="55918A"/>
                </a:solidFill>
              </a:rPr>
              <a:t>unity</a:t>
            </a:r>
            <a:r>
              <a:rPr lang="nl-BE" altLang="nl-BE" dirty="0">
                <a:solidFill>
                  <a:srgbClr val="55918A"/>
                </a:solidFill>
              </a:rPr>
              <a:t> in effort’</a:t>
            </a:r>
          </a:p>
          <a:p>
            <a:endParaRPr lang="nl-BE" altLang="nl-BE" dirty="0">
              <a:solidFill>
                <a:srgbClr val="55918A"/>
              </a:solidFill>
            </a:endParaRPr>
          </a:p>
          <a:p>
            <a:r>
              <a:rPr lang="nl-BE" altLang="nl-BE" dirty="0">
                <a:solidFill>
                  <a:srgbClr val="55918A"/>
                </a:solidFill>
              </a:rPr>
              <a:t>Uitdaging: zoektocht naar balans tussen integratie en differentiatie</a:t>
            </a:r>
          </a:p>
        </p:txBody>
      </p:sp>
    </p:spTree>
    <p:extLst>
      <p:ext uri="{BB962C8B-B14F-4D97-AF65-F5344CB8AC3E}">
        <p14:creationId xmlns:p14="http://schemas.microsoft.com/office/powerpoint/2010/main" val="391726825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a:t>Wanneer werkt jeugdwelzijnsoverleg?</a:t>
            </a:r>
            <a:endParaRPr lang="nl-BE" altLang="nl-BE"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lnSpcReduction="10000"/>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a:solidFill>
                  <a:srgbClr val="55918A"/>
                </a:solidFill>
              </a:rPr>
              <a:t>De kinderen en jongeren staan centraal </a:t>
            </a:r>
            <a:r>
              <a:rPr lang="nl-BE" altLang="nl-BE" dirty="0">
                <a:solidFill>
                  <a:srgbClr val="55918A"/>
                </a:solidFill>
                <a:sym typeface="Wingdings" panose="05000000000000000000" pitchFamily="2" charset="2"/>
              </a:rPr>
              <a:t> niet de </a:t>
            </a:r>
            <a:r>
              <a:rPr lang="nl-BE" altLang="nl-BE" dirty="0" smtClean="0">
                <a:solidFill>
                  <a:srgbClr val="55918A"/>
                </a:solidFill>
                <a:sym typeface="Wingdings" panose="05000000000000000000" pitchFamily="2" charset="2"/>
              </a:rPr>
              <a:t>organisaties</a:t>
            </a:r>
            <a:endParaRPr lang="nl-BE" altLang="nl-BE" dirty="0" smtClean="0">
              <a:solidFill>
                <a:srgbClr val="55918A"/>
              </a:solidFill>
            </a:endParaRPr>
          </a:p>
          <a:p>
            <a:r>
              <a:rPr lang="nl-BE" altLang="nl-BE" dirty="0" smtClean="0">
                <a:solidFill>
                  <a:srgbClr val="55918A"/>
                </a:solidFill>
              </a:rPr>
              <a:t>Organiseer </a:t>
            </a:r>
            <a:r>
              <a:rPr lang="nl-BE" altLang="nl-BE" dirty="0">
                <a:solidFill>
                  <a:srgbClr val="55918A"/>
                </a:solidFill>
              </a:rPr>
              <a:t>jeugdwelzijnsoverleg met een eerstelijnspartner centraal</a:t>
            </a:r>
          </a:p>
          <a:p>
            <a:r>
              <a:rPr lang="nl-BE" altLang="nl-BE" dirty="0">
                <a:solidFill>
                  <a:srgbClr val="55918A"/>
                </a:solidFill>
              </a:rPr>
              <a:t>Zet actief in op zwakke verbanden</a:t>
            </a:r>
          </a:p>
          <a:p>
            <a:pPr lvl="1"/>
            <a:r>
              <a:rPr lang="nl-BE" altLang="nl-BE" dirty="0">
                <a:solidFill>
                  <a:srgbClr val="55918A"/>
                </a:solidFill>
              </a:rPr>
              <a:t>Voorbeeld </a:t>
            </a:r>
            <a:r>
              <a:rPr lang="nl-BE" altLang="nl-BE" dirty="0" err="1">
                <a:solidFill>
                  <a:srgbClr val="55918A"/>
                </a:solidFill>
              </a:rPr>
              <a:t>Reddie</a:t>
            </a:r>
            <a:r>
              <a:rPr lang="nl-BE" altLang="nl-BE" dirty="0">
                <a:solidFill>
                  <a:srgbClr val="55918A"/>
                </a:solidFill>
              </a:rPr>
              <a:t> Teddy</a:t>
            </a:r>
          </a:p>
          <a:p>
            <a:r>
              <a:rPr lang="nl-BE" altLang="nl-BE" dirty="0">
                <a:solidFill>
                  <a:srgbClr val="55918A"/>
                </a:solidFill>
              </a:rPr>
              <a:t>Maak ruim tijd voor kennismaking</a:t>
            </a:r>
          </a:p>
          <a:p>
            <a:r>
              <a:rPr lang="nl-BE" altLang="nl-BE" dirty="0">
                <a:solidFill>
                  <a:srgbClr val="55918A"/>
                </a:solidFill>
              </a:rPr>
              <a:t>Leg zaken op tafel, neem zaken van tafel en werk aan wat overblijft</a:t>
            </a:r>
          </a:p>
          <a:p>
            <a:pPr lvl="1"/>
            <a:r>
              <a:rPr lang="nl-BE" altLang="nl-BE" dirty="0">
                <a:solidFill>
                  <a:srgbClr val="55918A"/>
                </a:solidFill>
              </a:rPr>
              <a:t>Voorbeeld: </a:t>
            </a:r>
            <a:r>
              <a:rPr lang="nl-BE" altLang="nl-BE" dirty="0" smtClean="0">
                <a:solidFill>
                  <a:srgbClr val="55918A"/>
                </a:solidFill>
              </a:rPr>
              <a:t>Roma</a:t>
            </a:r>
            <a:endParaRPr lang="nl-BE" altLang="nl-BE" dirty="0">
              <a:solidFill>
                <a:srgbClr val="55918A"/>
              </a:solidFill>
            </a:endParaRPr>
          </a:p>
        </p:txBody>
      </p:sp>
    </p:spTree>
    <p:extLst>
      <p:ext uri="{BB962C8B-B14F-4D97-AF65-F5344CB8AC3E}">
        <p14:creationId xmlns:p14="http://schemas.microsoft.com/office/powerpoint/2010/main" val="445344229"/>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a:t>Wanneer werkt jeugdwelzijnsoverleg?</a:t>
            </a:r>
            <a:endParaRPr lang="nl-BE" altLang="nl-BE"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lnSpcReduction="10000"/>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a:solidFill>
                  <a:srgbClr val="55918A"/>
                </a:solidFill>
              </a:rPr>
              <a:t>Geen praatbarak, focus op </a:t>
            </a:r>
            <a:r>
              <a:rPr lang="nl-BE" altLang="nl-BE" dirty="0" smtClean="0">
                <a:solidFill>
                  <a:srgbClr val="55918A"/>
                </a:solidFill>
              </a:rPr>
              <a:t>actiegerichtheid</a:t>
            </a:r>
          </a:p>
          <a:p>
            <a:r>
              <a:rPr lang="nl-BE" altLang="nl-BE" dirty="0" smtClean="0">
                <a:solidFill>
                  <a:srgbClr val="55918A"/>
                </a:solidFill>
              </a:rPr>
              <a:t>Juiste mensen uit juiste organisaties </a:t>
            </a:r>
            <a:r>
              <a:rPr lang="nl-BE" altLang="nl-BE" smtClean="0">
                <a:solidFill>
                  <a:srgbClr val="55918A"/>
                </a:solidFill>
              </a:rPr>
              <a:t>(visie/daadkracht)</a:t>
            </a:r>
            <a:endParaRPr lang="nl-BE" altLang="nl-BE" dirty="0">
              <a:solidFill>
                <a:srgbClr val="55918A"/>
              </a:solidFill>
            </a:endParaRPr>
          </a:p>
          <a:p>
            <a:r>
              <a:rPr lang="nl-BE" altLang="nl-BE" dirty="0">
                <a:solidFill>
                  <a:srgbClr val="55918A"/>
                </a:solidFill>
              </a:rPr>
              <a:t>Hanteer deontologisch correcte afspraken</a:t>
            </a:r>
          </a:p>
          <a:p>
            <a:r>
              <a:rPr lang="nl-BE" altLang="nl-BE" dirty="0">
                <a:solidFill>
                  <a:srgbClr val="55918A"/>
                </a:solidFill>
              </a:rPr>
              <a:t>Vermijd te veel afhankelijkheidsrelaties</a:t>
            </a:r>
          </a:p>
          <a:p>
            <a:r>
              <a:rPr lang="nl-BE" altLang="nl-BE" dirty="0">
                <a:solidFill>
                  <a:srgbClr val="55918A"/>
                </a:solidFill>
              </a:rPr>
              <a:t>Benut bestaande capaciteit volledig</a:t>
            </a:r>
          </a:p>
          <a:p>
            <a:r>
              <a:rPr lang="nl-BE" altLang="nl-BE" dirty="0">
                <a:solidFill>
                  <a:srgbClr val="55918A"/>
                </a:solidFill>
              </a:rPr>
              <a:t>Motor van innovatie </a:t>
            </a:r>
            <a:r>
              <a:rPr lang="nl-BE" altLang="nl-BE" dirty="0" smtClean="0">
                <a:solidFill>
                  <a:srgbClr val="55918A"/>
                </a:solidFill>
                <a:sym typeface="Wingdings" panose="05000000000000000000" pitchFamily="2" charset="2"/>
              </a:rPr>
              <a:t></a:t>
            </a:r>
            <a:r>
              <a:rPr lang="nl-BE" altLang="nl-BE" dirty="0" smtClean="0">
                <a:solidFill>
                  <a:srgbClr val="55918A"/>
                </a:solidFill>
              </a:rPr>
              <a:t> </a:t>
            </a:r>
            <a:r>
              <a:rPr lang="nl-BE" altLang="nl-BE" dirty="0">
                <a:solidFill>
                  <a:srgbClr val="55918A"/>
                </a:solidFill>
              </a:rPr>
              <a:t>bestaande zaken in nieuwe context</a:t>
            </a:r>
          </a:p>
          <a:p>
            <a:pPr lvl="1"/>
            <a:r>
              <a:rPr lang="nl-BE" altLang="nl-BE" dirty="0">
                <a:solidFill>
                  <a:srgbClr val="55918A"/>
                </a:solidFill>
              </a:rPr>
              <a:t>voorbeeld JOW op de speelplaats</a:t>
            </a:r>
          </a:p>
        </p:txBody>
      </p:sp>
    </p:spTree>
    <p:extLst>
      <p:ext uri="{BB962C8B-B14F-4D97-AF65-F5344CB8AC3E}">
        <p14:creationId xmlns:p14="http://schemas.microsoft.com/office/powerpoint/2010/main" val="187045440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kst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sz="5400" dirty="0" smtClean="0"/>
              <a:t>Vragen</a:t>
            </a:r>
            <a:endParaRPr sz="5400" dirty="0"/>
          </a:p>
        </p:txBody>
      </p:sp>
      <p:sp>
        <p:nvSpPr>
          <p:cNvPr id="137"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7" name="Afbeelding" descr="Afbeelding"/>
          <p:cNvPicPr>
            <a:picLocks noChangeAspect="1"/>
          </p:cNvPicPr>
          <p:nvPr/>
        </p:nvPicPr>
        <p:blipFill>
          <a:blip r:embed="rId2">
            <a:extLst/>
          </a:blip>
          <a:stretch>
            <a:fillRect/>
          </a:stretch>
        </p:blipFill>
        <p:spPr>
          <a:xfrm>
            <a:off x="19638543" y="11543871"/>
            <a:ext cx="3601618" cy="991458"/>
          </a:xfrm>
          <a:prstGeom prst="rect">
            <a:avLst/>
          </a:prstGeom>
          <a:ln w="12700">
            <a:miter lim="400000"/>
          </a:ln>
        </p:spPr>
      </p:pic>
      <p:sp>
        <p:nvSpPr>
          <p:cNvPr id="6" name="Tijdelijke aanduiding voor tekst 2"/>
          <p:cNvSpPr>
            <a:spLocks noGrp="1"/>
          </p:cNvSpPr>
          <p:nvPr>
            <p:ph type="body" idx="1"/>
          </p:nvPr>
        </p:nvSpPr>
        <p:spPr>
          <a:xfrm>
            <a:off x="1092200" y="2743200"/>
            <a:ext cx="21005800" cy="10296144"/>
          </a:xfrm>
        </p:spPr>
        <p:txBody>
          <a:bodyPr numCol="1" anchor="t">
            <a:normAutofit/>
          </a:bodyPr>
          <a:lstStyle/>
          <a:p>
            <a:pPr marL="0" indent="0">
              <a:spcBef>
                <a:spcPts val="1200"/>
              </a:spcBef>
              <a:buNone/>
            </a:pPr>
            <a:endParaRPr lang="nl-BE" dirty="0" smtClean="0">
              <a:solidFill>
                <a:srgbClr val="55918A"/>
              </a:solidFill>
              <a:latin typeface="Source Sans Pro" panose="020B0503030403020204" pitchFamily="34" charset="0"/>
            </a:endParaRPr>
          </a:p>
          <a:p>
            <a:pPr marL="0" indent="0">
              <a:spcBef>
                <a:spcPts val="1200"/>
              </a:spcBef>
              <a:buNone/>
            </a:pPr>
            <a:endParaRPr lang="nl-BE" dirty="0">
              <a:solidFill>
                <a:srgbClr val="55918A"/>
              </a:solidFill>
              <a:latin typeface="Source Sans Pro" panose="020B0503030403020204" pitchFamily="34" charset="0"/>
            </a:endParaRPr>
          </a:p>
          <a:p>
            <a:pPr marL="0" indent="0" algn="ctr">
              <a:spcBef>
                <a:spcPts val="1200"/>
              </a:spcBef>
              <a:buNone/>
            </a:pPr>
            <a:r>
              <a:rPr lang="nl-BE" sz="20000" dirty="0" smtClean="0">
                <a:solidFill>
                  <a:srgbClr val="55918A"/>
                </a:solidFill>
                <a:latin typeface="Source Sans Pro" panose="020B0503030403020204" pitchFamily="34" charset="0"/>
              </a:rPr>
              <a:t>SHOOT!</a:t>
            </a:r>
            <a:endParaRPr lang="nl-BE" sz="20000" dirty="0">
              <a:solidFill>
                <a:srgbClr val="55918A"/>
              </a:solidFill>
              <a:latin typeface="Source Sans Pro" panose="020B0503030403020204" pitchFamily="34" charset="0"/>
            </a:endParaRPr>
          </a:p>
          <a:p>
            <a:pPr marL="0" indent="0">
              <a:spcBef>
                <a:spcPts val="1200"/>
              </a:spcBef>
              <a:buNone/>
            </a:pPr>
            <a:endParaRPr lang="nl-BE" dirty="0" smtClean="0">
              <a:solidFill>
                <a:srgbClr val="55918A"/>
              </a:solidFill>
              <a:latin typeface="Source Sans Pro" panose="020B0503030403020204" pitchFamily="34" charset="0"/>
            </a:endParaRPr>
          </a:p>
        </p:txBody>
      </p:sp>
    </p:spTree>
    <p:extLst>
      <p:ext uri="{BB962C8B-B14F-4D97-AF65-F5344CB8AC3E}">
        <p14:creationId xmlns:p14="http://schemas.microsoft.com/office/powerpoint/2010/main" val="820513841"/>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549189"/>
        </a:solidFill>
        <a:effectLst/>
      </p:bgPr>
    </p:bg>
    <p:spTree>
      <p:nvGrpSpPr>
        <p:cNvPr id="1" name=""/>
        <p:cNvGrpSpPr/>
        <p:nvPr/>
      </p:nvGrpSpPr>
      <p:grpSpPr>
        <a:xfrm>
          <a:off x="0" y="0"/>
          <a:ext cx="0" cy="0"/>
          <a:chOff x="0" y="0"/>
          <a:chExt cx="0" cy="0"/>
        </a:xfrm>
      </p:grpSpPr>
      <p:sp>
        <p:nvSpPr>
          <p:cNvPr id="140" name="–Naam Voornaam"/>
          <p:cNvSpPr txBox="1">
            <a:spLocks noGrp="1"/>
          </p:cNvSpPr>
          <p:nvPr>
            <p:ph type="body" idx="13"/>
          </p:nvPr>
        </p:nvSpPr>
        <p:spPr>
          <a:xfrm>
            <a:off x="2387600" y="8953500"/>
            <a:ext cx="19621500" cy="595035"/>
          </a:xfrm>
          <a:prstGeom prst="rect">
            <a:avLst/>
          </a:prstGeom>
        </p:spPr>
        <p:txBody>
          <a:bodyPr/>
          <a:lstStyle>
            <a:lvl1pPr>
              <a:defRPr>
                <a:solidFill>
                  <a:srgbClr val="FFFFFF"/>
                </a:solidFill>
                <a:latin typeface="SourceSansPro-It"/>
                <a:ea typeface="SourceSansPro-It"/>
                <a:cs typeface="SourceSansPro-It"/>
                <a:sym typeface="SourceSansPro-It"/>
              </a:defRPr>
            </a:lvl1pPr>
          </a:lstStyle>
          <a:p>
            <a:r>
              <a:rPr lang="nl-BE" altLang="nl-BE" dirty="0" smtClean="0"/>
              <a:t>Achterhuis</a:t>
            </a:r>
            <a:r>
              <a:rPr lang="nl-BE" altLang="nl-BE" dirty="0"/>
              <a:t>, </a:t>
            </a:r>
            <a:r>
              <a:rPr lang="nl-BE" altLang="nl-BE" dirty="0" smtClean="0"/>
              <a:t>1983</a:t>
            </a:r>
            <a:endParaRPr dirty="0"/>
          </a:p>
        </p:txBody>
      </p:sp>
      <p:sp>
        <p:nvSpPr>
          <p:cNvPr id="141" name="&quot;Typ hier een citaat.&quot;"/>
          <p:cNvSpPr txBox="1">
            <a:spLocks noGrp="1"/>
          </p:cNvSpPr>
          <p:nvPr>
            <p:ph type="body" idx="14"/>
          </p:nvPr>
        </p:nvSpPr>
        <p:spPr>
          <a:xfrm>
            <a:off x="2387600" y="4663752"/>
            <a:ext cx="19621500" cy="3365024"/>
          </a:xfrm>
          <a:prstGeom prst="rect">
            <a:avLst/>
          </a:prstGeom>
        </p:spPr>
        <p:txBody>
          <a:bodyPr/>
          <a:lstStyle>
            <a:lvl1pPr>
              <a:defRPr sz="7000" b="1">
                <a:solidFill>
                  <a:srgbClr val="FFFFFF"/>
                </a:solidFill>
                <a:latin typeface="SourceSansPro-Semibold"/>
                <a:ea typeface="SourceSansPro-Semibold"/>
                <a:cs typeface="SourceSansPro-Semibold"/>
                <a:sym typeface="SourceSansPro-Semibold"/>
              </a:defRPr>
            </a:lvl1pPr>
          </a:lstStyle>
          <a:p>
            <a:r>
              <a:rPr sz="5000" dirty="0" smtClean="0"/>
              <a:t>"</a:t>
            </a:r>
            <a:r>
              <a:rPr lang="nl-BE" altLang="nl-BE" sz="5400" dirty="0"/>
              <a:t>Het gaat niet goed met het welzijnswerk, er is te veel versnippering, het kost te veel, het levert te weinig rendement op, het staat te ver van de </a:t>
            </a:r>
            <a:r>
              <a:rPr lang="nl-BE" altLang="nl-BE" sz="5400" dirty="0" smtClean="0"/>
              <a:t>mensen”</a:t>
            </a:r>
            <a:endParaRPr lang="nl-BE" altLang="nl-BE" sz="5400" dirty="0"/>
          </a:p>
          <a:p>
            <a:endParaRPr sz="5000" dirty="0"/>
          </a:p>
        </p:txBody>
      </p:sp>
      <p:sp>
        <p:nvSpPr>
          <p:cNvPr id="7" name="1"/>
          <p:cNvSpPr txBox="1"/>
          <p:nvPr/>
        </p:nvSpPr>
        <p:spPr>
          <a:xfrm>
            <a:off x="2129338" y="11979825"/>
            <a:ext cx="102656"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
                <a:solidFill>
                  <a:srgbClr val="549189"/>
                </a:solidFill>
                <a:latin typeface="SourceSansPro-Semibold"/>
                <a:ea typeface="SourceSansPro-Semibold"/>
                <a:cs typeface="SourceSansPro-Semibold"/>
                <a:sym typeface="SourceSansPro-Semibold"/>
              </a:defRPr>
            </a:lvl1pPr>
          </a:lstStyle>
          <a:p>
            <a:endParaRPr dirty="0">
              <a:solidFill>
                <a:schemeClr val="bg1"/>
              </a:solidFill>
            </a:endParaRPr>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4489" y="878504"/>
            <a:ext cx="5055464" cy="378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kst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sz="5400" dirty="0" smtClean="0"/>
              <a:t>Waarom netwerken</a:t>
            </a:r>
            <a:endParaRPr sz="5400" dirty="0"/>
          </a:p>
        </p:txBody>
      </p:sp>
      <p:sp>
        <p:nvSpPr>
          <p:cNvPr id="137"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7" name="Afbeelding" descr="Afbeelding"/>
          <p:cNvPicPr>
            <a:picLocks noChangeAspect="1"/>
          </p:cNvPicPr>
          <p:nvPr/>
        </p:nvPicPr>
        <p:blipFill>
          <a:blip r:embed="rId2">
            <a:extLst/>
          </a:blip>
          <a:stretch>
            <a:fillRect/>
          </a:stretch>
        </p:blipFill>
        <p:spPr>
          <a:xfrm>
            <a:off x="19638543" y="11543871"/>
            <a:ext cx="3601618" cy="991458"/>
          </a:xfrm>
          <a:prstGeom prst="rect">
            <a:avLst/>
          </a:prstGeom>
          <a:ln w="12700">
            <a:miter lim="400000"/>
          </a:ln>
        </p:spPr>
      </p:pic>
      <p:sp>
        <p:nvSpPr>
          <p:cNvPr id="6" name="Tijdelijke aanduiding voor tekst 2"/>
          <p:cNvSpPr>
            <a:spLocks noGrp="1"/>
          </p:cNvSpPr>
          <p:nvPr>
            <p:ph type="body" idx="1"/>
          </p:nvPr>
        </p:nvSpPr>
        <p:spPr>
          <a:xfrm>
            <a:off x="1092200" y="2743200"/>
            <a:ext cx="21005800" cy="10296144"/>
          </a:xfrm>
        </p:spPr>
        <p:txBody>
          <a:bodyPr numCol="1" anchor="t">
            <a:normAutofit/>
          </a:bodyPr>
          <a:lstStyle/>
          <a:p>
            <a:pPr marL="0" indent="0">
              <a:spcBef>
                <a:spcPts val="1200"/>
              </a:spcBef>
              <a:buNone/>
            </a:pPr>
            <a:endParaRPr lang="nl-BE" dirty="0" smtClean="0">
              <a:solidFill>
                <a:srgbClr val="55918A"/>
              </a:solidFill>
              <a:latin typeface="Source Sans Pro" panose="020B0503030403020204" pitchFamily="34" charset="0"/>
            </a:endParaRPr>
          </a:p>
          <a:p>
            <a:pPr marL="0" indent="0">
              <a:spcBef>
                <a:spcPts val="1200"/>
              </a:spcBef>
              <a:buNone/>
            </a:pPr>
            <a:endParaRPr lang="nl-BE" dirty="0">
              <a:solidFill>
                <a:srgbClr val="55918A"/>
              </a:solidFill>
              <a:latin typeface="Source Sans Pro" panose="020B0503030403020204" pitchFamily="34" charset="0"/>
            </a:endParaRPr>
          </a:p>
          <a:p>
            <a:pPr marL="0" indent="0">
              <a:spcBef>
                <a:spcPts val="1200"/>
              </a:spcBef>
              <a:buNone/>
            </a:pPr>
            <a:endParaRPr lang="nl-BE" dirty="0" smtClean="0">
              <a:solidFill>
                <a:srgbClr val="55918A"/>
              </a:solidFill>
              <a:latin typeface="Source Sans Pro" panose="020B0503030403020204" pitchFamily="34" charset="0"/>
            </a:endParaRPr>
          </a:p>
          <a:p>
            <a:pPr marL="0" indent="0" algn="ctr">
              <a:spcBef>
                <a:spcPts val="1200"/>
              </a:spcBef>
              <a:buNone/>
            </a:pPr>
            <a:r>
              <a:rPr lang="nl-BE" sz="6000" dirty="0" smtClean="0">
                <a:solidFill>
                  <a:srgbClr val="55918A"/>
                </a:solidFill>
                <a:latin typeface="Source Sans Pro" panose="020B0503030403020204" pitchFamily="34" charset="0"/>
              </a:rPr>
              <a:t>Een </a:t>
            </a:r>
            <a:r>
              <a:rPr lang="nl-BE" sz="6000" dirty="0">
                <a:solidFill>
                  <a:srgbClr val="55918A"/>
                </a:solidFill>
                <a:latin typeface="Source Sans Pro" panose="020B0503030403020204" pitchFamily="34" charset="0"/>
              </a:rPr>
              <a:t>netwerk bestaat uit hulpverleningsorganisaties die gezamenlijk een meerwaarde bieden aan een populatie geconfronteerd met diverse noden, op een manier die niet kan bereikt worden door één enkele organisatie</a:t>
            </a:r>
          </a:p>
          <a:p>
            <a:pPr marL="0" indent="0">
              <a:spcBef>
                <a:spcPts val="1200"/>
              </a:spcBef>
              <a:buNone/>
            </a:pPr>
            <a:endParaRPr lang="nl-BE" dirty="0" smtClean="0">
              <a:solidFill>
                <a:srgbClr val="55918A"/>
              </a:solidFill>
              <a:latin typeface="Source Sans Pro" panose="020B0503030403020204"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49189"/>
        </a:solidFill>
        <a:effectLst/>
      </p:bgPr>
    </p:bg>
    <p:spTree>
      <p:nvGrpSpPr>
        <p:cNvPr id="1" name=""/>
        <p:cNvGrpSpPr/>
        <p:nvPr/>
      </p:nvGrpSpPr>
      <p:grpSpPr>
        <a:xfrm>
          <a:off x="0" y="0"/>
          <a:ext cx="0" cy="0"/>
          <a:chOff x="0" y="0"/>
          <a:chExt cx="0" cy="0"/>
        </a:xfrm>
      </p:grpSpPr>
      <p:sp>
        <p:nvSpPr>
          <p:cNvPr id="140" name="–Naam Voornaam"/>
          <p:cNvSpPr txBox="1">
            <a:spLocks noGrp="1"/>
          </p:cNvSpPr>
          <p:nvPr>
            <p:ph type="body" idx="13"/>
          </p:nvPr>
        </p:nvSpPr>
        <p:spPr>
          <a:xfrm>
            <a:off x="2387600" y="11370225"/>
            <a:ext cx="19621500" cy="609600"/>
          </a:xfrm>
          <a:prstGeom prst="rect">
            <a:avLst/>
          </a:prstGeom>
        </p:spPr>
        <p:txBody>
          <a:bodyPr/>
          <a:lstStyle>
            <a:lvl1pPr>
              <a:defRPr>
                <a:solidFill>
                  <a:srgbClr val="FFFFFF"/>
                </a:solidFill>
                <a:latin typeface="SourceSansPro-It"/>
                <a:ea typeface="SourceSansPro-It"/>
                <a:cs typeface="SourceSansPro-It"/>
                <a:sym typeface="SourceSansPro-It"/>
              </a:defRPr>
            </a:lvl1pPr>
          </a:lstStyle>
          <a:p>
            <a:r>
              <a:rPr lang="nl-BE" dirty="0" smtClean="0"/>
              <a:t>Nicole Vettenburg</a:t>
            </a:r>
            <a:endParaRPr dirty="0"/>
          </a:p>
        </p:txBody>
      </p:sp>
      <p:sp>
        <p:nvSpPr>
          <p:cNvPr id="141" name="&quot;Typ hier een citaat.&quot;"/>
          <p:cNvSpPr txBox="1">
            <a:spLocks noGrp="1"/>
          </p:cNvSpPr>
          <p:nvPr>
            <p:ph type="body" idx="14"/>
          </p:nvPr>
        </p:nvSpPr>
        <p:spPr>
          <a:xfrm>
            <a:off x="2231994" y="5168096"/>
            <a:ext cx="19621500" cy="1878163"/>
          </a:xfrm>
          <a:prstGeom prst="rect">
            <a:avLst/>
          </a:prstGeom>
        </p:spPr>
        <p:txBody>
          <a:bodyPr/>
          <a:lstStyle>
            <a:lvl1pPr>
              <a:defRPr sz="7000" b="1">
                <a:solidFill>
                  <a:srgbClr val="FFFFFF"/>
                </a:solidFill>
                <a:latin typeface="SourceSansPro-Semibold"/>
                <a:ea typeface="SourceSansPro-Semibold"/>
                <a:cs typeface="SourceSansPro-Semibold"/>
                <a:sym typeface="SourceSansPro-Semibold"/>
              </a:defRPr>
            </a:lvl1pPr>
          </a:lstStyle>
          <a:p>
            <a:r>
              <a:rPr lang="nl-NL" sz="5400" i="1" dirty="0" smtClean="0"/>
              <a:t>"Maatschappelijke </a:t>
            </a:r>
            <a:r>
              <a:rPr lang="nl-NL" sz="5400" i="1" dirty="0"/>
              <a:t>kwetsbaarheid wijst op een interactie en op een cumulatief proces. Een subject (of een bevolkingsgroep) is kwetsbaar voor iets, nl. De maatschappelijke instellingen, en hij/zij wordt het steeds meer. Na een kwetsing is men meer kwetsbaar bij een volgend contact met instellingen. Bijvoorbeeld iemand die faalt op school is kwetsbaar t.a.v. De arbeidsmarkt en de RVA. er zijn veel verschillende manieren waarop iemand in een maatschappelijk kwetsbare situatie terechtkomt</a:t>
            </a:r>
            <a:r>
              <a:rPr lang="nl-NL" sz="5400" i="1" dirty="0" smtClean="0"/>
              <a:t>.”</a:t>
            </a:r>
            <a:endParaRPr lang="nl-BE" altLang="nl-BE" sz="5400" dirty="0"/>
          </a:p>
          <a:p>
            <a:endParaRPr sz="5000" dirty="0"/>
          </a:p>
        </p:txBody>
      </p:sp>
      <p:sp>
        <p:nvSpPr>
          <p:cNvPr id="7" name="1"/>
          <p:cNvSpPr txBox="1"/>
          <p:nvPr/>
        </p:nvSpPr>
        <p:spPr>
          <a:xfrm>
            <a:off x="2129338" y="11979825"/>
            <a:ext cx="102656" cy="4103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lvl1pPr>
              <a:defRPr sz="2000">
                <a:solidFill>
                  <a:srgbClr val="549189"/>
                </a:solidFill>
                <a:latin typeface="SourceSansPro-Semibold"/>
                <a:ea typeface="SourceSansPro-Semibold"/>
                <a:cs typeface="SourceSansPro-Semibold"/>
                <a:sym typeface="SourceSansPro-Semibold"/>
              </a:defRPr>
            </a:lvl1pPr>
          </a:lstStyle>
          <a:p>
            <a:endParaRPr dirty="0">
              <a:solidFill>
                <a:schemeClr val="bg1"/>
              </a:solidFill>
            </a:endParaRPr>
          </a:p>
        </p:txBody>
      </p:sp>
    </p:spTree>
    <p:extLst>
      <p:ext uri="{BB962C8B-B14F-4D97-AF65-F5344CB8AC3E}">
        <p14:creationId xmlns:p14="http://schemas.microsoft.com/office/powerpoint/2010/main" val="361901221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sz="5400" dirty="0" smtClean="0"/>
              <a:t>Functies van jeugdwelzijnsoverleg</a:t>
            </a:r>
            <a:endParaRPr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smtClean="0">
                <a:solidFill>
                  <a:srgbClr val="55918A"/>
                </a:solidFill>
              </a:rPr>
              <a:t>Forumfunctie: </a:t>
            </a:r>
            <a:r>
              <a:rPr lang="nl-BE" altLang="nl-BE" dirty="0">
                <a:solidFill>
                  <a:srgbClr val="55918A"/>
                </a:solidFill>
              </a:rPr>
              <a:t>Delen van </a:t>
            </a:r>
            <a:r>
              <a:rPr lang="nl-BE" altLang="nl-BE" dirty="0" smtClean="0">
                <a:solidFill>
                  <a:srgbClr val="55918A"/>
                </a:solidFill>
              </a:rPr>
              <a:t>informatie, elkaar betere leren kennen, samenwerkingen opzetten, kruisverbanden leggen, ventileren en steun vinden.</a:t>
            </a:r>
            <a:endParaRPr lang="nl-BE" altLang="nl-BE" dirty="0">
              <a:solidFill>
                <a:srgbClr val="55918A"/>
              </a:solidFill>
            </a:endParaRPr>
          </a:p>
          <a:p>
            <a:r>
              <a:rPr lang="nl-BE" altLang="nl-BE" dirty="0" smtClean="0">
                <a:solidFill>
                  <a:srgbClr val="55918A"/>
                </a:solidFill>
              </a:rPr>
              <a:t>Adviesfunctie: </a:t>
            </a:r>
            <a:r>
              <a:rPr lang="nl-BE" altLang="nl-BE" dirty="0">
                <a:solidFill>
                  <a:srgbClr val="55918A"/>
                </a:solidFill>
              </a:rPr>
              <a:t>Verbeteren van capaciteiten en </a:t>
            </a:r>
            <a:r>
              <a:rPr lang="nl-BE" altLang="nl-BE" dirty="0" smtClean="0">
                <a:solidFill>
                  <a:srgbClr val="55918A"/>
                </a:solidFill>
              </a:rPr>
              <a:t>vaardigheden van lokaal bestuur en andere instituties.</a:t>
            </a:r>
            <a:endParaRPr lang="nl-BE" altLang="nl-BE" dirty="0">
              <a:solidFill>
                <a:srgbClr val="55918A"/>
              </a:solidFill>
            </a:endParaRPr>
          </a:p>
          <a:p>
            <a:r>
              <a:rPr lang="nl-BE" altLang="nl-BE" dirty="0" smtClean="0">
                <a:solidFill>
                  <a:srgbClr val="55918A"/>
                </a:solidFill>
              </a:rPr>
              <a:t>Actiegerichte functie: </a:t>
            </a:r>
            <a:r>
              <a:rPr lang="nl-BE" altLang="nl-BE" dirty="0">
                <a:solidFill>
                  <a:srgbClr val="55918A"/>
                </a:solidFill>
              </a:rPr>
              <a:t>Organiseren van acties, gezamenlijke dienstverlening, projecten, …</a:t>
            </a:r>
          </a:p>
        </p:txBody>
      </p:sp>
    </p:spTree>
    <p:extLst>
      <p:ext uri="{BB962C8B-B14F-4D97-AF65-F5344CB8AC3E}">
        <p14:creationId xmlns:p14="http://schemas.microsoft.com/office/powerpoint/2010/main" val="84699767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fontScale="92500"/>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smtClean="0"/>
              <a:t>Wanneer werkt jeugdwelzijnsoverleg?: </a:t>
            </a:r>
            <a:r>
              <a:rPr lang="nl-BE" altLang="nl-BE" sz="5400" dirty="0" err="1" smtClean="0"/>
              <a:t>Strength</a:t>
            </a:r>
            <a:r>
              <a:rPr lang="nl-BE" altLang="nl-BE" sz="5400" dirty="0" smtClean="0"/>
              <a:t> </a:t>
            </a:r>
            <a:r>
              <a:rPr lang="nl-BE" altLang="nl-BE" sz="5400" dirty="0"/>
              <a:t>of </a:t>
            </a:r>
            <a:r>
              <a:rPr lang="nl-BE" altLang="nl-BE" sz="5400" dirty="0" err="1"/>
              <a:t>weak</a:t>
            </a:r>
            <a:r>
              <a:rPr lang="nl-BE" altLang="nl-BE" sz="5400" dirty="0"/>
              <a:t> </a:t>
            </a:r>
            <a:r>
              <a:rPr lang="nl-BE" altLang="nl-BE" sz="5400" dirty="0" err="1" smtClean="0"/>
              <a:t>ties</a:t>
            </a:r>
            <a:r>
              <a:rPr lang="nl-BE" altLang="nl-BE" sz="5400" dirty="0" smtClean="0"/>
              <a:t> (</a:t>
            </a:r>
            <a:r>
              <a:rPr lang="nl-BE" altLang="nl-BE" sz="5400" dirty="0" err="1" smtClean="0"/>
              <a:t>Granovetter</a:t>
            </a:r>
            <a:r>
              <a:rPr lang="nl-BE" altLang="nl-BE" sz="5400" dirty="0" smtClean="0"/>
              <a:t>)</a:t>
            </a:r>
            <a:endParaRPr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fontScale="77500" lnSpcReduction="20000"/>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a:solidFill>
                  <a:srgbClr val="55918A"/>
                </a:solidFill>
              </a:rPr>
              <a:t>Grootste winstkansen liggen in het zoeken naar zwakke verbanden</a:t>
            </a:r>
          </a:p>
          <a:p>
            <a:r>
              <a:rPr lang="nl-BE" altLang="nl-BE" dirty="0">
                <a:solidFill>
                  <a:srgbClr val="55918A"/>
                </a:solidFill>
              </a:rPr>
              <a:t>Jeugdwelzijnswerk </a:t>
            </a:r>
            <a:r>
              <a:rPr lang="nl-BE" altLang="nl-BE" dirty="0">
                <a:solidFill>
                  <a:srgbClr val="55918A"/>
                </a:solidFill>
                <a:sym typeface="Wingdings" panose="05000000000000000000" pitchFamily="2" charset="2"/>
              </a:rPr>
              <a:t> jeugdhulpverlening: zwakke verbanden</a:t>
            </a:r>
          </a:p>
          <a:p>
            <a:r>
              <a:rPr lang="nl-BE" altLang="nl-BE" dirty="0">
                <a:solidFill>
                  <a:srgbClr val="55918A"/>
                </a:solidFill>
                <a:sym typeface="Wingdings" panose="05000000000000000000" pitchFamily="2" charset="2"/>
              </a:rPr>
              <a:t>Gemeentelijke diensten  jeugdhulpverlening: zwakke verbanden</a:t>
            </a:r>
          </a:p>
          <a:p>
            <a:r>
              <a:rPr lang="nl-BE" altLang="nl-BE" dirty="0">
                <a:solidFill>
                  <a:srgbClr val="55918A"/>
                </a:solidFill>
              </a:rPr>
              <a:t>Zwakke verbanden oogsten</a:t>
            </a:r>
          </a:p>
          <a:p>
            <a:pPr lvl="1"/>
            <a:r>
              <a:rPr lang="nl-BE" altLang="nl-BE" dirty="0">
                <a:solidFill>
                  <a:srgbClr val="55918A"/>
                </a:solidFill>
              </a:rPr>
              <a:t>Brug </a:t>
            </a:r>
            <a:r>
              <a:rPr lang="nl-BE" altLang="nl-BE" dirty="0" smtClean="0">
                <a:solidFill>
                  <a:srgbClr val="55918A"/>
                </a:solidFill>
              </a:rPr>
              <a:t>tussen </a:t>
            </a:r>
            <a:r>
              <a:rPr lang="nl-BE" altLang="nl-BE" dirty="0">
                <a:solidFill>
                  <a:srgbClr val="55918A"/>
                </a:solidFill>
              </a:rPr>
              <a:t>twee actoren</a:t>
            </a:r>
          </a:p>
          <a:p>
            <a:pPr lvl="1"/>
            <a:r>
              <a:rPr lang="nl-BE" altLang="nl-BE" dirty="0">
                <a:solidFill>
                  <a:srgbClr val="55918A"/>
                </a:solidFill>
              </a:rPr>
              <a:t>Twee actoren hebben weinig gedeelde informatie/partners</a:t>
            </a:r>
          </a:p>
          <a:p>
            <a:pPr lvl="1"/>
            <a:r>
              <a:rPr lang="nl-BE" altLang="nl-BE" dirty="0">
                <a:solidFill>
                  <a:srgbClr val="55918A"/>
                </a:solidFill>
              </a:rPr>
              <a:t>Deze </a:t>
            </a:r>
            <a:r>
              <a:rPr lang="nl-BE" altLang="nl-BE" dirty="0" smtClean="0">
                <a:solidFill>
                  <a:srgbClr val="55918A"/>
                </a:solidFill>
              </a:rPr>
              <a:t>brug </a:t>
            </a:r>
            <a:r>
              <a:rPr lang="nl-BE" altLang="nl-BE" dirty="0">
                <a:solidFill>
                  <a:srgbClr val="55918A"/>
                </a:solidFill>
              </a:rPr>
              <a:t>levert nieuwe informatie, resources en innovatieve ideeën aan</a:t>
            </a:r>
          </a:p>
          <a:p>
            <a:r>
              <a:rPr lang="nl-BE" altLang="nl-BE" dirty="0">
                <a:solidFill>
                  <a:srgbClr val="55918A"/>
                </a:solidFill>
              </a:rPr>
              <a:t>Onderzoek naar zoekgedrag naar jobs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smtClean="0"/>
              <a:t>Wanneer </a:t>
            </a:r>
            <a:r>
              <a:rPr lang="nl-BE" altLang="nl-BE" sz="5400" dirty="0" smtClean="0"/>
              <a:t>werkt jeugdwelzijnsoverleg?</a:t>
            </a:r>
            <a:endParaRPr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endParaRPr lang="nl-BE" altLang="nl-BE" dirty="0">
              <a:solidFill>
                <a:srgbClr val="55918A"/>
              </a:solidFill>
            </a:endParaRPr>
          </a:p>
          <a:p>
            <a:r>
              <a:rPr lang="nl-BE" altLang="nl-BE" dirty="0">
                <a:solidFill>
                  <a:srgbClr val="55918A"/>
                </a:solidFill>
              </a:rPr>
              <a:t>Als de organisaties goed </a:t>
            </a:r>
            <a:r>
              <a:rPr lang="nl-BE" altLang="nl-BE" dirty="0" smtClean="0">
                <a:solidFill>
                  <a:srgbClr val="55918A"/>
                </a:solidFill>
              </a:rPr>
              <a:t>samenwerken</a:t>
            </a:r>
            <a:endParaRPr lang="nl-BE" altLang="nl-BE" dirty="0">
              <a:solidFill>
                <a:srgbClr val="55918A"/>
              </a:solidFill>
            </a:endParaRPr>
          </a:p>
        </p:txBody>
      </p:sp>
    </p:spTree>
    <p:extLst>
      <p:ext uri="{BB962C8B-B14F-4D97-AF65-F5344CB8AC3E}">
        <p14:creationId xmlns:p14="http://schemas.microsoft.com/office/powerpoint/2010/main" val="107467491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fontScale="85000" lnSpcReduction="20000"/>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a:t>Wat is goed samenwerken: Integratie </a:t>
            </a:r>
            <a:r>
              <a:rPr lang="nl-BE" altLang="nl-BE" sz="5400" dirty="0" err="1"/>
              <a:t>vs</a:t>
            </a:r>
            <a:r>
              <a:rPr lang="nl-BE" altLang="nl-BE" sz="5400" dirty="0"/>
              <a:t> differentiatie</a:t>
            </a:r>
            <a:br>
              <a:rPr lang="nl-BE" altLang="nl-BE" sz="5400" dirty="0"/>
            </a:br>
            <a:endParaRPr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a:solidFill>
                  <a:srgbClr val="55918A"/>
                </a:solidFill>
              </a:rPr>
              <a:t>Differentiatie van organisaties</a:t>
            </a:r>
          </a:p>
          <a:p>
            <a:pPr lvl="1"/>
            <a:r>
              <a:rPr lang="nl-BE" altLang="nl-BE" dirty="0">
                <a:solidFill>
                  <a:srgbClr val="55918A"/>
                </a:solidFill>
              </a:rPr>
              <a:t>Geen eenheidsworst/navelstaarderij</a:t>
            </a:r>
          </a:p>
          <a:p>
            <a:pPr lvl="1"/>
            <a:r>
              <a:rPr lang="nl-BE" altLang="nl-BE" dirty="0">
                <a:solidFill>
                  <a:srgbClr val="55918A"/>
                </a:solidFill>
              </a:rPr>
              <a:t>Verschillende dienstverlening  (procedures, regelgeving, administratie)</a:t>
            </a:r>
          </a:p>
          <a:p>
            <a:pPr lvl="1"/>
            <a:r>
              <a:rPr lang="nl-BE" altLang="nl-BE" dirty="0">
                <a:solidFill>
                  <a:srgbClr val="55918A"/>
                </a:solidFill>
              </a:rPr>
              <a:t>Verschillende doelstellingen</a:t>
            </a:r>
          </a:p>
          <a:p>
            <a:pPr lvl="1"/>
            <a:r>
              <a:rPr lang="nl-BE" altLang="nl-BE" dirty="0">
                <a:solidFill>
                  <a:srgbClr val="55918A"/>
                </a:solidFill>
              </a:rPr>
              <a:t>Verschillende </a:t>
            </a:r>
            <a:r>
              <a:rPr lang="nl-BE" altLang="nl-BE" dirty="0" smtClean="0">
                <a:solidFill>
                  <a:srgbClr val="55918A"/>
                </a:solidFill>
              </a:rPr>
              <a:t>visie</a:t>
            </a:r>
            <a:endParaRPr lang="nl-BE" altLang="nl-BE" dirty="0">
              <a:solidFill>
                <a:srgbClr val="55918A"/>
              </a:solidFill>
            </a:endParaRPr>
          </a:p>
        </p:txBody>
      </p:sp>
    </p:spTree>
    <p:extLst>
      <p:ext uri="{BB962C8B-B14F-4D97-AF65-F5344CB8AC3E}">
        <p14:creationId xmlns:p14="http://schemas.microsoft.com/office/powerpoint/2010/main" val="686476003"/>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Opsommingsslide"/>
          <p:cNvSpPr txBox="1"/>
          <p:nvPr/>
        </p:nvSpPr>
        <p:spPr>
          <a:xfrm>
            <a:off x="1003300" y="1076584"/>
            <a:ext cx="20828000" cy="12301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fontScale="85000" lnSpcReduction="20000"/>
          </a:bodyPr>
          <a:lstStyle>
            <a:lvl1pPr algn="l">
              <a:defRPr sz="4000">
                <a:solidFill>
                  <a:srgbClr val="549189"/>
                </a:solidFill>
                <a:latin typeface="SourceSansPro-Semibold"/>
                <a:ea typeface="SourceSansPro-Semibold"/>
                <a:cs typeface="SourceSansPro-Semibold"/>
                <a:sym typeface="SourceSansPro-Semibold"/>
              </a:defRPr>
            </a:lvl1pPr>
          </a:lstStyle>
          <a:p>
            <a:r>
              <a:rPr lang="nl-BE" altLang="nl-BE" sz="5400" dirty="0" smtClean="0"/>
              <a:t>Wat is goed samenwerken: Integratie </a:t>
            </a:r>
            <a:r>
              <a:rPr lang="nl-BE" altLang="nl-BE" sz="5400" dirty="0" err="1" smtClean="0"/>
              <a:t>vs</a:t>
            </a:r>
            <a:r>
              <a:rPr lang="nl-BE" altLang="nl-BE" sz="5400" dirty="0" smtClean="0"/>
              <a:t> differentiatie</a:t>
            </a:r>
            <a:br>
              <a:rPr lang="nl-BE" altLang="nl-BE" sz="5400" dirty="0" smtClean="0"/>
            </a:br>
            <a:endParaRPr sz="5400" dirty="0"/>
          </a:p>
        </p:txBody>
      </p:sp>
      <p:sp>
        <p:nvSpPr>
          <p:cNvPr id="152" name="Rechthoek"/>
          <p:cNvSpPr/>
          <p:nvPr/>
        </p:nvSpPr>
        <p:spPr>
          <a:xfrm>
            <a:off x="1092200" y="2006600"/>
            <a:ext cx="1270000" cy="106661"/>
          </a:xfrm>
          <a:prstGeom prst="rect">
            <a:avLst/>
          </a:prstGeom>
          <a:solidFill>
            <a:srgbClr val="549189"/>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8" name="Afbeelding" descr="Afbeelding"/>
          <p:cNvPicPr>
            <a:picLocks noChangeAspect="1"/>
          </p:cNvPicPr>
          <p:nvPr/>
        </p:nvPicPr>
        <p:blipFill>
          <a:blip r:embed="rId2">
            <a:extLst/>
          </a:blip>
          <a:stretch>
            <a:fillRect/>
          </a:stretch>
        </p:blipFill>
        <p:spPr>
          <a:xfrm>
            <a:off x="19638543" y="11904088"/>
            <a:ext cx="3601618" cy="991458"/>
          </a:xfrm>
          <a:prstGeom prst="rect">
            <a:avLst/>
          </a:prstGeom>
          <a:ln w="12700">
            <a:miter lim="400000"/>
          </a:ln>
        </p:spPr>
      </p:pic>
      <p:sp>
        <p:nvSpPr>
          <p:cNvPr id="7" name="Tijdelijke aanduiding voor tekst 2"/>
          <p:cNvSpPr txBox="1">
            <a:spLocks/>
          </p:cNvSpPr>
          <p:nvPr/>
        </p:nvSpPr>
        <p:spPr>
          <a:xfrm>
            <a:off x="1092200" y="2777440"/>
            <a:ext cx="21005800" cy="929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t">
            <a:normAutofit/>
          </a:bodyPr>
          <a:lstStyle>
            <a:lvl1pPr marL="63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1pPr>
            <a:lvl2pPr marL="127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2pPr>
            <a:lvl3pPr marL="190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3pPr>
            <a:lvl4pPr marL="2540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4pPr>
            <a:lvl5pPr marL="3175000" marR="0" indent="-635000" algn="l" defTabSz="825500" latinLnBrk="0">
              <a:lnSpc>
                <a:spcPct val="100000"/>
              </a:lnSpc>
              <a:spcBef>
                <a:spcPts val="5900"/>
              </a:spcBef>
              <a:spcAft>
                <a:spcPts val="0"/>
              </a:spcAft>
              <a:buClrTx/>
              <a:buSzPct val="125000"/>
              <a:buFontTx/>
              <a:buChar char="•"/>
              <a:tabLst/>
              <a:defRPr sz="4800" b="0" i="0" u="none" strike="noStrike" cap="none" spc="0" baseline="0">
                <a:ln>
                  <a:noFill/>
                </a:ln>
                <a:solidFill>
                  <a:srgbClr val="000000"/>
                </a:solidFill>
                <a:uFillTx/>
                <a:latin typeface="Helvetica Neue"/>
                <a:ea typeface="Helvetica Neue"/>
                <a:cs typeface="Helvetica Neue"/>
                <a:sym typeface="Helvetica Neue"/>
              </a:defRPr>
            </a:lvl5pPr>
            <a:lvl6pPr marL="366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6pPr>
            <a:lvl7pPr marL="429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7pPr>
            <a:lvl8pPr marL="4933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8pPr>
            <a:lvl9pPr marL="5568461" marR="0" indent="-488461" algn="l" defTabSz="825500" latinLnBrk="0">
              <a:lnSpc>
                <a:spcPct val="100000"/>
              </a:lnSpc>
              <a:spcBef>
                <a:spcPts val="5900"/>
              </a:spcBef>
              <a:spcAft>
                <a:spcPts val="0"/>
              </a:spcAft>
              <a:buClrTx/>
              <a:buSzPct val="125000"/>
              <a:buFontTx/>
              <a:buChar char="•"/>
              <a:tabLst/>
              <a:defRPr sz="4000" b="0" i="0" u="none" strike="noStrike" cap="none" spc="0" baseline="0">
                <a:ln>
                  <a:noFill/>
                </a:ln>
                <a:solidFill>
                  <a:srgbClr val="FFFFFF"/>
                </a:solidFill>
                <a:uFillTx/>
                <a:latin typeface="Source Sans Pro"/>
                <a:ea typeface="Source Sans Pro"/>
                <a:cs typeface="Source Sans Pro"/>
                <a:sym typeface="Source Sans Pro"/>
              </a:defRPr>
            </a:lvl9pPr>
          </a:lstStyle>
          <a:p>
            <a:r>
              <a:rPr lang="nl-BE" altLang="nl-BE" dirty="0" smtClean="0">
                <a:solidFill>
                  <a:srgbClr val="55918A"/>
                </a:solidFill>
              </a:rPr>
              <a:t>Integratie </a:t>
            </a:r>
            <a:r>
              <a:rPr lang="nl-BE" altLang="nl-BE" dirty="0">
                <a:solidFill>
                  <a:srgbClr val="55918A"/>
                </a:solidFill>
              </a:rPr>
              <a:t>verwezenlijken in het netwerk</a:t>
            </a:r>
          </a:p>
          <a:p>
            <a:pPr lvl="1"/>
            <a:r>
              <a:rPr lang="nl-BE" altLang="nl-BE" dirty="0">
                <a:solidFill>
                  <a:srgbClr val="55918A"/>
                </a:solidFill>
              </a:rPr>
              <a:t>Gemeenschappelijke doelstelling</a:t>
            </a:r>
          </a:p>
          <a:p>
            <a:pPr lvl="1"/>
            <a:r>
              <a:rPr lang="nl-BE" altLang="nl-BE" dirty="0">
                <a:solidFill>
                  <a:srgbClr val="55918A"/>
                </a:solidFill>
              </a:rPr>
              <a:t>Gemeenschappelijke visie</a:t>
            </a:r>
          </a:p>
          <a:p>
            <a:pPr lvl="1"/>
            <a:r>
              <a:rPr lang="nl-BE" altLang="nl-BE" dirty="0">
                <a:solidFill>
                  <a:srgbClr val="55918A"/>
                </a:solidFill>
              </a:rPr>
              <a:t>Verbondenheid</a:t>
            </a:r>
          </a:p>
          <a:p>
            <a:pPr lvl="1"/>
            <a:r>
              <a:rPr lang="nl-BE" altLang="nl-BE" dirty="0" smtClean="0">
                <a:solidFill>
                  <a:srgbClr val="55918A"/>
                </a:solidFill>
              </a:rPr>
              <a:t>‘</a:t>
            </a:r>
            <a:r>
              <a:rPr lang="nl-BE" altLang="nl-BE" dirty="0" err="1" smtClean="0">
                <a:solidFill>
                  <a:srgbClr val="55918A"/>
                </a:solidFill>
              </a:rPr>
              <a:t>unity</a:t>
            </a:r>
            <a:r>
              <a:rPr lang="nl-BE" altLang="nl-BE" dirty="0" smtClean="0">
                <a:solidFill>
                  <a:srgbClr val="55918A"/>
                </a:solidFill>
              </a:rPr>
              <a:t> </a:t>
            </a:r>
            <a:r>
              <a:rPr lang="nl-BE" altLang="nl-BE" dirty="0">
                <a:solidFill>
                  <a:srgbClr val="55918A"/>
                </a:solidFill>
              </a:rPr>
              <a:t>of effort’</a:t>
            </a:r>
          </a:p>
        </p:txBody>
      </p:sp>
    </p:spTree>
    <p:extLst>
      <p:ext uri="{BB962C8B-B14F-4D97-AF65-F5344CB8AC3E}">
        <p14:creationId xmlns:p14="http://schemas.microsoft.com/office/powerpoint/2010/main" val="1081777865"/>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87913AB24B2E46A77244C3C409485B" ma:contentTypeVersion="10" ma:contentTypeDescription="Een nieuw document maken." ma:contentTypeScope="" ma:versionID="e4914d36878deed3aa16278e28c4e24f">
  <xsd:schema xmlns:xsd="http://www.w3.org/2001/XMLSchema" xmlns:xs="http://www.w3.org/2001/XMLSchema" xmlns:p="http://schemas.microsoft.com/office/2006/metadata/properties" xmlns:ns2="f7c62923-d34e-480b-b97d-33c63f887a50" xmlns:ns3="dfca433f-8598-490f-a85c-a9ef094c00a7" targetNamespace="http://schemas.microsoft.com/office/2006/metadata/properties" ma:root="true" ma:fieldsID="f6c2c15e2184858e3836bfed27ae8a71" ns2:_="" ns3:_="">
    <xsd:import namespace="f7c62923-d34e-480b-b97d-33c63f887a50"/>
    <xsd:import namespace="dfca433f-8598-490f-a85c-a9ef094c00a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Location"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c62923-d34e-480b-b97d-33c63f887a50"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ca433f-8598-490f-a85c-a9ef094c00a7"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Location" ma:index="15"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E661CB8-3C19-45E5-B486-53758350B134}"/>
</file>

<file path=customXml/itemProps2.xml><?xml version="1.0" encoding="utf-8"?>
<ds:datastoreItem xmlns:ds="http://schemas.openxmlformats.org/officeDocument/2006/customXml" ds:itemID="{8B156F45-81D1-4239-8BC0-1D6D54FB5738}"/>
</file>

<file path=customXml/itemProps3.xml><?xml version="1.0" encoding="utf-8"?>
<ds:datastoreItem xmlns:ds="http://schemas.openxmlformats.org/officeDocument/2006/customXml" ds:itemID="{96AC5E10-F904-409C-9149-82CDBB09AB8D}"/>
</file>

<file path=docProps/app.xml><?xml version="1.0" encoding="utf-8"?>
<Properties xmlns="http://schemas.openxmlformats.org/officeDocument/2006/extended-properties" xmlns:vt="http://schemas.openxmlformats.org/officeDocument/2006/docPropsVTypes">
  <TotalTime>46</TotalTime>
  <Words>520</Words>
  <Application>Microsoft Office PowerPoint</Application>
  <PresentationFormat>Aangepast</PresentationFormat>
  <Paragraphs>77</Paragraphs>
  <Slides>15</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15</vt:i4>
      </vt:variant>
    </vt:vector>
  </HeadingPairs>
  <TitlesOfParts>
    <vt:vector size="23" baseType="lpstr">
      <vt:lpstr>Helvetica Neue</vt:lpstr>
      <vt:lpstr>Helvetica Neue Light</vt:lpstr>
      <vt:lpstr>Helvetica Neue Medium</vt:lpstr>
      <vt:lpstr>Source Sans Pro</vt:lpstr>
      <vt:lpstr>SourceSansPro-It</vt:lpstr>
      <vt:lpstr>SourceSansPro-Semibold</vt:lpstr>
      <vt:lpstr>Wingdings</vt:lpstr>
      <vt:lpstr>White</vt:lpstr>
      <vt:lpstr>Jeugdwelzijnsoverleg: een netwerkt dat werkt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van de presentatie</dc:title>
  <dc:creator>Benison36</dc:creator>
  <cp:lastModifiedBy>Stijn Belmans</cp:lastModifiedBy>
  <cp:revision>14</cp:revision>
  <dcterms:modified xsi:type="dcterms:W3CDTF">2019-11-05T13:03:41Z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0x010100EC87913AB24B2E46A77244C3C409485B</vt:lpwstr>
  </property>
</Properties>
</file>